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61" r:id="rId2"/>
    <p:sldId id="303" r:id="rId3"/>
    <p:sldId id="304" r:id="rId4"/>
    <p:sldId id="307" r:id="rId5"/>
    <p:sldId id="336" r:id="rId6"/>
    <p:sldId id="310" r:id="rId7"/>
    <p:sldId id="308" r:id="rId8"/>
    <p:sldId id="309" r:id="rId9"/>
    <p:sldId id="311" r:id="rId10"/>
    <p:sldId id="312" r:id="rId11"/>
    <p:sldId id="313" r:id="rId12"/>
    <p:sldId id="327" r:id="rId13"/>
    <p:sldId id="328" r:id="rId14"/>
    <p:sldId id="329" r:id="rId15"/>
    <p:sldId id="330" r:id="rId16"/>
    <p:sldId id="314" r:id="rId17"/>
    <p:sldId id="315" r:id="rId18"/>
    <p:sldId id="316" r:id="rId19"/>
    <p:sldId id="324" r:id="rId20"/>
    <p:sldId id="325" r:id="rId21"/>
    <p:sldId id="318" r:id="rId22"/>
    <p:sldId id="317" r:id="rId23"/>
    <p:sldId id="319" r:id="rId24"/>
    <p:sldId id="321" r:id="rId25"/>
    <p:sldId id="326" r:id="rId26"/>
    <p:sldId id="338" r:id="rId27"/>
    <p:sldId id="323" r:id="rId28"/>
    <p:sldId id="331" r:id="rId29"/>
    <p:sldId id="332" r:id="rId30"/>
    <p:sldId id="333" r:id="rId31"/>
    <p:sldId id="334" r:id="rId32"/>
    <p:sldId id="335" r:id="rId33"/>
    <p:sldId id="339" r:id="rId34"/>
    <p:sldId id="337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47" autoAdjust="0"/>
    <p:restoredTop sz="93627"/>
  </p:normalViewPr>
  <p:slideViewPr>
    <p:cSldViewPr>
      <p:cViewPr>
        <p:scale>
          <a:sx n="137" d="100"/>
          <a:sy n="137" d="100"/>
        </p:scale>
        <p:origin x="144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4.png>
</file>

<file path=ppt/media/image15.png>
</file>

<file path=ppt/media/image16.png>
</file>

<file path=ppt/media/image17.png>
</file>

<file path=ppt/media/image19.png>
</file>

<file path=ppt/media/image22.png>
</file>

<file path=ppt/media/image23.png>
</file>

<file path=ppt/media/image25.png>
</file>

<file path=ppt/media/image3.png>
</file>

<file path=ppt/media/image31.png>
</file>

<file path=ppt/media/image33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C2DB0-C22C-424E-BC1F-884272EFCFC3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FAECEE-E0D5-A347-8D86-13E02489A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31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681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436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817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563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86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20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01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28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090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07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83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11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90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95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0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24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20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0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81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94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01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78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78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ODE system</a:t>
            </a:r>
          </a:p>
        </p:txBody>
      </p:sp>
    </p:spTree>
    <p:extLst>
      <p:ext uri="{BB962C8B-B14F-4D97-AF65-F5344CB8AC3E}">
        <p14:creationId xmlns:p14="http://schemas.microsoft.com/office/powerpoint/2010/main" val="2366619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5D30E0-3179-BD47-B5D5-0AAF1E7E7C03}"/>
              </a:ext>
            </a:extLst>
          </p:cNvPr>
          <p:cNvSpPr txBox="1"/>
          <p:nvPr/>
        </p:nvSpPr>
        <p:spPr>
          <a:xfrm>
            <a:off x="337930" y="390939"/>
            <a:ext cx="541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data = </a:t>
            </a:r>
            <a:r>
              <a:rPr lang="en-US" dirty="0" err="1"/>
              <a:t>fyn_gf_init_data</a:t>
            </a:r>
            <a:r>
              <a:rPr lang="en-US" dirty="0"/>
              <a:t>('egfr_huang_v3');</a:t>
            </a:r>
          </a:p>
          <a:p>
            <a:r>
              <a:rPr lang="en-US" dirty="0"/>
              <a:t>&gt;&gt; [t, y] = </a:t>
            </a:r>
            <a:r>
              <a:rPr lang="en-US" dirty="0" err="1"/>
              <a:t>batch_fyn_gf</a:t>
            </a:r>
            <a:r>
              <a:rPr lang="en-US" dirty="0"/>
              <a:t>(data);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F2E08C-9EB8-8844-920B-302DCCE36C26}"/>
              </a:ext>
            </a:extLst>
          </p:cNvPr>
          <p:cNvSpPr txBox="1"/>
          <p:nvPr/>
        </p:nvSpPr>
        <p:spPr>
          <a:xfrm>
            <a:off x="29817" y="3647302"/>
            <a:ext cx="5181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[sol, error, t, </a:t>
            </a:r>
            <a:r>
              <a:rPr lang="en-US" dirty="0" err="1"/>
              <a:t>y_exp</a:t>
            </a:r>
            <a:r>
              <a:rPr lang="en-US" dirty="0"/>
              <a:t>, </a:t>
            </a:r>
            <a:r>
              <a:rPr lang="en-US" dirty="0" err="1"/>
              <a:t>y_ode</a:t>
            </a:r>
            <a:r>
              <a:rPr lang="en-US" dirty="0"/>
              <a:t>] = </a:t>
            </a:r>
            <a:r>
              <a:rPr lang="en-US" dirty="0" err="1"/>
              <a:t>test_optimize_ode</a:t>
            </a:r>
            <a:r>
              <a:rPr lang="en-US" dirty="0"/>
              <a:t>();</a:t>
            </a:r>
          </a:p>
          <a:p>
            <a:r>
              <a:rPr lang="en-US" dirty="0"/>
              <a:t>Initial [k_caton_4, k_catoff_4, k_on_3, scale, error] = </a:t>
            </a:r>
          </a:p>
          <a:p>
            <a:r>
              <a:rPr lang="en-US" dirty="0"/>
              <a:t>    0.0100    0.0200  482.8571    0.2484</a:t>
            </a:r>
          </a:p>
          <a:p>
            <a:r>
              <a:rPr lang="en-US" dirty="0"/>
              <a:t>……</a:t>
            </a:r>
          </a:p>
          <a:p>
            <a:r>
              <a:rPr lang="en-US" dirty="0"/>
              <a:t>[k_caton_4, k_catoff_4, k_on_3, scale, error] = </a:t>
            </a:r>
          </a:p>
          <a:p>
            <a:r>
              <a:rPr lang="en-US" dirty="0"/>
              <a:t>   1.0e+04 *</a:t>
            </a:r>
          </a:p>
          <a:p>
            <a:endParaRPr lang="en-US" dirty="0"/>
          </a:p>
          <a:p>
            <a:r>
              <a:rPr lang="en-US" dirty="0"/>
              <a:t>    5.1870    7.4154    0.0671    0.0000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0F5B56-334C-F044-9F51-8BDF4346A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017" y="281250"/>
            <a:ext cx="4465983" cy="33494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5B336E-D90A-7847-824E-3D5CC35A60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99" y="3756990"/>
            <a:ext cx="3759679" cy="28197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DF72E3-0B00-D64C-A73C-DE1AD3C5DE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0617" y="1608006"/>
            <a:ext cx="1795094" cy="134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F5E55C-0C77-264A-9B66-6D35013D9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685800"/>
            <a:ext cx="302260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9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81B561-AE2D-F646-8FD2-EEA67AE45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28600"/>
            <a:ext cx="8822696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57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3BD91C-A101-E54A-B3AC-2B7881091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28599"/>
            <a:ext cx="4724400" cy="589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44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7CB5C7-D685-C44C-8270-2F12C451C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81000"/>
            <a:ext cx="851182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762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6F7E7B-81ED-0B49-A467-16F871F24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91100"/>
            <a:ext cx="6553200" cy="647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146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A9CFA1-C51E-0C4D-90FD-9A6BD0169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2307771"/>
            <a:ext cx="5308600" cy="39814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D117A7-4BC0-E04B-B5E2-D02AD6EA5D95}"/>
              </a:ext>
            </a:extLst>
          </p:cNvPr>
          <p:cNvSpPr txBox="1"/>
          <p:nvPr/>
        </p:nvSpPr>
        <p:spPr>
          <a:xfrm>
            <a:off x="0" y="568779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model_egfr2 = </a:t>
            </a:r>
            <a:r>
              <a:rPr lang="en-US" dirty="0" err="1"/>
              <a:t>fyn_gf_model</a:t>
            </a:r>
            <a:r>
              <a:rPr lang="en-US" dirty="0"/>
              <a:t>();</a:t>
            </a:r>
          </a:p>
          <a:p>
            <a:r>
              <a:rPr lang="en-US" dirty="0"/>
              <a:t>&gt;&gt; [t, output]= </a:t>
            </a:r>
            <a:r>
              <a:rPr lang="en-US" dirty="0" err="1"/>
              <a:t>fyn_gf_forward_solve</a:t>
            </a:r>
            <a:r>
              <a:rPr lang="en-US" dirty="0"/>
              <a:t>(model_egfr2.data, '</a:t>
            </a:r>
            <a:r>
              <a:rPr lang="en-US" dirty="0" err="1"/>
              <a:t>test_basal_level</a:t>
            </a:r>
            <a:r>
              <a:rPr lang="en-US" dirty="0"/>
              <a:t>', 0, '</a:t>
            </a:r>
            <a:r>
              <a:rPr lang="en-US" dirty="0" err="1"/>
              <a:t>show_figure</a:t>
            </a:r>
            <a:r>
              <a:rPr lang="en-US" dirty="0"/>
              <a:t>', 1, ...</a:t>
            </a:r>
          </a:p>
          <a:p>
            <a:r>
              <a:rPr lang="en-US" dirty="0"/>
              <a:t>'</a:t>
            </a:r>
            <a:r>
              <a:rPr lang="en-US" dirty="0" err="1"/>
              <a:t>rhs_function</a:t>
            </a:r>
            <a:r>
              <a:rPr lang="en-US" dirty="0"/>
              <a:t>', model_egfr2.rhs, 'y0', model_egfr2.data.y0, '</a:t>
            </a:r>
            <a:r>
              <a:rPr lang="en-US" dirty="0" err="1"/>
              <a:t>ouput_function</a:t>
            </a:r>
            <a:r>
              <a:rPr lang="en-US" dirty="0"/>
              <a:t>', model_egfr2.output);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B2C74B-C8AC-7449-9926-5B7BBF7A5033}"/>
              </a:ext>
            </a:extLst>
          </p:cNvPr>
          <p:cNvSpPr txBox="1"/>
          <p:nvPr/>
        </p:nvSpPr>
        <p:spPr>
          <a:xfrm>
            <a:off x="228600" y="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Implemented the complete </a:t>
            </a:r>
            <a:r>
              <a:rPr lang="en-US" dirty="0" err="1"/>
              <a:t>fyn_gf_model</a:t>
            </a:r>
            <a:r>
              <a:rPr lang="en-US" dirty="0"/>
              <a:t> and run a single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B9E49E-35B6-8F4D-B1A8-38275D2E90A9}"/>
              </a:ext>
            </a:extLst>
          </p:cNvPr>
          <p:cNvSpPr txBox="1"/>
          <p:nvPr/>
        </p:nvSpPr>
        <p:spPr>
          <a:xfrm>
            <a:off x="224246" y="2394449"/>
            <a:ext cx="4000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function </a:t>
            </a:r>
            <a:r>
              <a:rPr lang="en-US" dirty="0" err="1"/>
              <a:t>model_obj</a:t>
            </a:r>
            <a:r>
              <a:rPr lang="en-US" dirty="0"/>
              <a:t> = </a:t>
            </a:r>
            <a:r>
              <a:rPr lang="en-US" dirty="0" err="1"/>
              <a:t>fyn_gf_model</a:t>
            </a:r>
            <a:r>
              <a:rPr lang="en-US" dirty="0"/>
              <a:t>()</a:t>
            </a:r>
          </a:p>
          <a:p>
            <a:r>
              <a:rPr lang="en-US" dirty="0" err="1"/>
              <a:t>model_obj.data</a:t>
            </a:r>
            <a:r>
              <a:rPr lang="en-US" dirty="0"/>
              <a:t> = </a:t>
            </a:r>
            <a:r>
              <a:rPr lang="en-US" dirty="0" err="1"/>
              <a:t>init_data</a:t>
            </a:r>
            <a:r>
              <a:rPr lang="en-US" dirty="0"/>
              <a:t>(); </a:t>
            </a:r>
          </a:p>
          <a:p>
            <a:r>
              <a:rPr lang="en-US" dirty="0" err="1"/>
              <a:t>model_obj.init_data</a:t>
            </a:r>
            <a:r>
              <a:rPr lang="en-US" dirty="0"/>
              <a:t> = @</a:t>
            </a:r>
            <a:r>
              <a:rPr lang="en-US" dirty="0" err="1"/>
              <a:t>init_data</a:t>
            </a:r>
            <a:r>
              <a:rPr lang="en-US" dirty="0"/>
              <a:t>; </a:t>
            </a:r>
          </a:p>
          <a:p>
            <a:r>
              <a:rPr lang="en-US" dirty="0" err="1"/>
              <a:t>model_obj.rhs</a:t>
            </a:r>
            <a:r>
              <a:rPr lang="en-US" dirty="0"/>
              <a:t> = @</a:t>
            </a:r>
            <a:r>
              <a:rPr lang="en-US" dirty="0" err="1"/>
              <a:t>rhs</a:t>
            </a:r>
            <a:r>
              <a:rPr lang="en-US" dirty="0"/>
              <a:t>; </a:t>
            </a:r>
          </a:p>
          <a:p>
            <a:r>
              <a:rPr lang="en-US" dirty="0" err="1"/>
              <a:t>model_obj.output</a:t>
            </a:r>
            <a:r>
              <a:rPr lang="en-US" dirty="0"/>
              <a:t> = @output;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048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9E90FA-643A-6447-81D2-E95A9219A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46" y="220007"/>
            <a:ext cx="5114654" cy="29599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7B4076-C997-B44E-9542-22CAF55E1EC2}"/>
              </a:ext>
            </a:extLst>
          </p:cNvPr>
          <p:cNvSpPr txBox="1"/>
          <p:nvPr/>
        </p:nvSpPr>
        <p:spPr>
          <a:xfrm>
            <a:off x="1066800" y="3244334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PTP does not de-activate Fyn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D38BF-8C1E-D54E-9343-6E69CCD8EE20}"/>
              </a:ext>
            </a:extLst>
          </p:cNvPr>
          <p:cNvSpPr txBox="1"/>
          <p:nvPr/>
        </p:nvSpPr>
        <p:spPr>
          <a:xfrm>
            <a:off x="5334000" y="3238421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PTP de-activate Fyn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2A10C1-9AD1-0940-9145-F2B5EAC095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594" y="3496648"/>
            <a:ext cx="4447902" cy="33359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217F61-B837-044F-88AE-1484A37D49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400" y="3613666"/>
            <a:ext cx="42672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384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CA082B-EA0F-6D41-B243-E5C4A7CE4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2895600"/>
            <a:ext cx="7543800" cy="28201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1F2B60-DDE3-6D45-9AE2-A4ACFA543D60}"/>
              </a:ext>
            </a:extLst>
          </p:cNvPr>
          <p:cNvSpPr txBox="1"/>
          <p:nvPr/>
        </p:nvSpPr>
        <p:spPr>
          <a:xfrm>
            <a:off x="304800" y="993948"/>
            <a:ext cx="8458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model= </a:t>
            </a:r>
            <a:r>
              <a:rPr lang="en-US" dirty="0" err="1"/>
              <a:t>fyn_gf_model</a:t>
            </a:r>
            <a:r>
              <a:rPr lang="en-US" dirty="0"/>
              <a:t>();</a:t>
            </a:r>
          </a:p>
          <a:p>
            <a:r>
              <a:rPr lang="en-US" dirty="0"/>
              <a:t>&gt;&gt; [t, output]= </a:t>
            </a:r>
            <a:r>
              <a:rPr lang="en-US" dirty="0" err="1"/>
              <a:t>fyn_gf_forward_solve</a:t>
            </a:r>
            <a:r>
              <a:rPr lang="en-US" dirty="0"/>
              <a:t>(</a:t>
            </a:r>
            <a:r>
              <a:rPr lang="en-US" dirty="0" err="1"/>
              <a:t>model.data</a:t>
            </a:r>
            <a:r>
              <a:rPr lang="en-US" dirty="0"/>
              <a:t>, '</a:t>
            </a:r>
            <a:r>
              <a:rPr lang="en-US" dirty="0" err="1"/>
              <a:t>test_basal_level</a:t>
            </a:r>
            <a:r>
              <a:rPr lang="en-US" dirty="0"/>
              <a:t>', 0, '</a:t>
            </a:r>
            <a:r>
              <a:rPr lang="en-US" dirty="0" err="1"/>
              <a:t>show_figure</a:t>
            </a:r>
            <a:r>
              <a:rPr lang="en-US" dirty="0"/>
              <a:t>', 1, ...</a:t>
            </a:r>
          </a:p>
          <a:p>
            <a:r>
              <a:rPr lang="en-US" dirty="0"/>
              <a:t>&gt;&gt; '</a:t>
            </a:r>
            <a:r>
              <a:rPr lang="en-US" dirty="0" err="1"/>
              <a:t>rhs_function</a:t>
            </a:r>
            <a:r>
              <a:rPr lang="en-US" dirty="0"/>
              <a:t>', </a:t>
            </a:r>
            <a:r>
              <a:rPr lang="en-US" dirty="0" err="1"/>
              <a:t>model.rhs</a:t>
            </a:r>
            <a:r>
              <a:rPr lang="en-US" dirty="0"/>
              <a:t>, 'y0', model.data.y0, '</a:t>
            </a:r>
            <a:r>
              <a:rPr lang="en-US" dirty="0" err="1"/>
              <a:t>output_function</a:t>
            </a:r>
            <a:r>
              <a:rPr lang="en-US" dirty="0"/>
              <a:t>', </a:t>
            </a:r>
            <a:r>
              <a:rPr lang="en-US" dirty="0" err="1"/>
              <a:t>model.output</a:t>
            </a:r>
            <a:r>
              <a:rPr lang="en-US" dirty="0"/>
              <a:t>);</a:t>
            </a:r>
          </a:p>
          <a:p>
            <a:r>
              <a:rPr lang="en-US" dirty="0"/>
              <a:t>&gt;&gt; </a:t>
            </a:r>
            <a:r>
              <a:rPr lang="en-US" dirty="0" err="1"/>
              <a:t>batch_fyn_gf</a:t>
            </a:r>
            <a:r>
              <a:rPr lang="en-US" dirty="0"/>
              <a:t>(</a:t>
            </a:r>
            <a:r>
              <a:rPr lang="en-US" dirty="0" err="1"/>
              <a:t>model.data</a:t>
            </a:r>
            <a:r>
              <a:rPr lang="en-US" dirty="0"/>
              <a:t>, '</a:t>
            </a:r>
            <a:r>
              <a:rPr lang="en-US" dirty="0" err="1"/>
              <a:t>rhs_function</a:t>
            </a:r>
            <a:r>
              <a:rPr lang="en-US" dirty="0"/>
              <a:t>', </a:t>
            </a:r>
            <a:r>
              <a:rPr lang="en-US" dirty="0" err="1"/>
              <a:t>model.rhs</a:t>
            </a:r>
            <a:r>
              <a:rPr lang="en-US" dirty="0"/>
              <a:t>, 'y0', model.data.y0, ...</a:t>
            </a:r>
          </a:p>
          <a:p>
            <a:r>
              <a:rPr lang="en-US" dirty="0"/>
              <a:t>'</a:t>
            </a:r>
            <a:r>
              <a:rPr lang="en-US" dirty="0" err="1"/>
              <a:t>output_function</a:t>
            </a:r>
            <a:r>
              <a:rPr lang="en-US" dirty="0"/>
              <a:t>', </a:t>
            </a:r>
            <a:r>
              <a:rPr lang="en-US" dirty="0" err="1"/>
              <a:t>model.output</a:t>
            </a:r>
            <a:r>
              <a:rPr lang="en-US" dirty="0"/>
              <a:t>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ABCB3A-F2A0-764B-8F4D-C64E3652246B}"/>
              </a:ext>
            </a:extLst>
          </p:cNvPr>
          <p:cNvSpPr txBox="1"/>
          <p:nvPr/>
        </p:nvSpPr>
        <p:spPr>
          <a:xfrm>
            <a:off x="1371600" y="134034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</a:t>
            </a:r>
            <a:r>
              <a:rPr lang="en-US" dirty="0" err="1"/>
              <a:t>test_odesys.m</a:t>
            </a:r>
            <a:endParaRPr lang="en-US" dirty="0"/>
          </a:p>
          <a:p>
            <a:r>
              <a:rPr lang="en-US" dirty="0"/>
              <a:t>% Run simulation of a complex model with initial parameters</a:t>
            </a:r>
          </a:p>
        </p:txBody>
      </p:sp>
    </p:spTree>
    <p:extLst>
      <p:ext uri="{BB962C8B-B14F-4D97-AF65-F5344CB8AC3E}">
        <p14:creationId xmlns:p14="http://schemas.microsoft.com/office/powerpoint/2010/main" val="2188514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8DAC91-0D5C-5047-9FAE-C060B2305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667000"/>
            <a:ext cx="7048500" cy="27184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2060E0-6636-D947-8D0D-5005A600132C}"/>
              </a:ext>
            </a:extLst>
          </p:cNvPr>
          <p:cNvSpPr txBox="1"/>
          <p:nvPr/>
        </p:nvSpPr>
        <p:spPr>
          <a:xfrm>
            <a:off x="631135" y="1112703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</a:t>
            </a:r>
            <a:r>
              <a:rPr lang="en-US" dirty="0" err="1"/>
              <a:t>test_odesys.m</a:t>
            </a:r>
            <a:endParaRPr lang="en-US" dirty="0"/>
          </a:p>
          <a:p>
            <a:r>
              <a:rPr lang="en-US" dirty="0"/>
              <a:t>% Run simulation of a complex model with best fit</a:t>
            </a:r>
          </a:p>
        </p:txBody>
      </p:sp>
    </p:spTree>
    <p:extLst>
      <p:ext uri="{BB962C8B-B14F-4D97-AF65-F5344CB8AC3E}">
        <p14:creationId xmlns:p14="http://schemas.microsoft.com/office/powerpoint/2010/main" val="3384784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609600" y="685800"/>
            <a:ext cx="8023861" cy="2532552"/>
            <a:chOff x="571499" y="1561401"/>
            <a:chExt cx="8023861" cy="2532552"/>
          </a:xfrm>
        </p:grpSpPr>
        <p:sp>
          <p:nvSpPr>
            <p:cNvPr id="39" name="Oval 38"/>
            <p:cNvSpPr/>
            <p:nvPr/>
          </p:nvSpPr>
          <p:spPr>
            <a:xfrm>
              <a:off x="5354495" y="2021841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FFC000">
                    <a:lumMod val="40000"/>
                    <a:lumOff val="60000"/>
                  </a:srgbClr>
                </a:gs>
                <a:gs pos="86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7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574605" y="1561401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70AD47">
                    <a:lumMod val="40000"/>
                    <a:lumOff val="60000"/>
                  </a:srgbClr>
                </a:gs>
                <a:gs pos="86000">
                  <a:srgbClr val="70AD47">
                    <a:lumMod val="60000"/>
                    <a:lumOff val="40000"/>
                  </a:srgbClr>
                </a:gs>
                <a:gs pos="100000">
                  <a:srgbClr val="70AD47">
                    <a:lumMod val="76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70AD47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95182" y="1628044"/>
              <a:ext cx="515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GF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571499" y="2644104"/>
              <a:ext cx="763010" cy="502618"/>
            </a:xfrm>
            <a:prstGeom prst="ellipse">
              <a:avLst/>
            </a:prstGeom>
            <a:gradFill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ED7D31">
                    <a:lumMod val="40000"/>
                    <a:lumOff val="60000"/>
                  </a:srgbClr>
                </a:gs>
                <a:gs pos="86000">
                  <a:srgbClr val="ED7D31">
                    <a:lumMod val="60000"/>
                    <a:lumOff val="40000"/>
                  </a:srgbClr>
                </a:gs>
                <a:gs pos="100000">
                  <a:srgbClr val="ED7D31">
                    <a:lumMod val="75000"/>
                  </a:srgbClr>
                </a:gs>
              </a:gsLst>
              <a:path path="circle">
                <a:fillToRect l="50000" t="50000" r="50000" b="50000"/>
              </a:path>
            </a:gradFill>
            <a:ln w="19050" cap="flat" cmpd="sng" algn="ctr">
              <a:solidFill>
                <a:srgbClr val="ED7D31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55356" y="2710747"/>
              <a:ext cx="595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GFR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82642" y="2169395"/>
              <a:ext cx="515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+</a:t>
              </a:r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>
              <a:off x="1669779" y="2169395"/>
              <a:ext cx="834887" cy="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cxnSp>
          <p:nvCxnSpPr>
            <p:cNvPr id="46" name="Straight Arrow Connector 45"/>
            <p:cNvCxnSpPr/>
            <p:nvPr/>
          </p:nvCxnSpPr>
          <p:spPr>
            <a:xfrm flipH="1">
              <a:off x="1669779" y="2373753"/>
              <a:ext cx="834887" cy="15904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47" name="Oval 46"/>
            <p:cNvSpPr/>
            <p:nvPr/>
          </p:nvSpPr>
          <p:spPr>
            <a:xfrm>
              <a:off x="2778446" y="2021597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FFC000">
                    <a:lumMod val="40000"/>
                    <a:lumOff val="60000"/>
                  </a:srgbClr>
                </a:gs>
                <a:gs pos="86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7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717050" y="2088240"/>
              <a:ext cx="8858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GF-GFR</a:t>
              </a:r>
            </a:p>
          </p:txBody>
        </p:sp>
        <p:sp>
          <p:nvSpPr>
            <p:cNvPr id="49" name="Freeform 48"/>
            <p:cNvSpPr/>
            <p:nvPr/>
          </p:nvSpPr>
          <p:spPr>
            <a:xfrm rot="10800000">
              <a:off x="2814008" y="2598819"/>
              <a:ext cx="649312" cy="461315"/>
            </a:xfrm>
            <a:custGeom>
              <a:avLst/>
              <a:gdLst>
                <a:gd name="connsiteX0" fmla="*/ 113076 w 649312"/>
                <a:gd name="connsiteY0" fmla="*/ 429510 h 461315"/>
                <a:gd name="connsiteX1" fmla="*/ 9709 w 649312"/>
                <a:gd name="connsiteY1" fmla="*/ 151214 h 461315"/>
                <a:gd name="connsiteX2" fmla="*/ 327761 w 649312"/>
                <a:gd name="connsiteY2" fmla="*/ 139 h 461315"/>
                <a:gd name="connsiteX3" fmla="*/ 614008 w 649312"/>
                <a:gd name="connsiteY3" fmla="*/ 127360 h 461315"/>
                <a:gd name="connsiteX4" fmla="*/ 629911 w 649312"/>
                <a:gd name="connsiteY4" fmla="*/ 294337 h 461315"/>
                <a:gd name="connsiteX5" fmla="*/ 478836 w 649312"/>
                <a:gd name="connsiteY5" fmla="*/ 437461 h 461315"/>
                <a:gd name="connsiteX6" fmla="*/ 478836 w 649312"/>
                <a:gd name="connsiteY6" fmla="*/ 437461 h 461315"/>
                <a:gd name="connsiteX7" fmla="*/ 454982 w 649312"/>
                <a:gd name="connsiteY7" fmla="*/ 461315 h 46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312" h="461315">
                  <a:moveTo>
                    <a:pt x="113076" y="429510"/>
                  </a:moveTo>
                  <a:cubicBezTo>
                    <a:pt x="43502" y="326143"/>
                    <a:pt x="-26072" y="222776"/>
                    <a:pt x="9709" y="151214"/>
                  </a:cubicBezTo>
                  <a:cubicBezTo>
                    <a:pt x="45490" y="79652"/>
                    <a:pt x="227045" y="4115"/>
                    <a:pt x="327761" y="139"/>
                  </a:cubicBezTo>
                  <a:cubicBezTo>
                    <a:pt x="428477" y="-3837"/>
                    <a:pt x="563650" y="78327"/>
                    <a:pt x="614008" y="127360"/>
                  </a:cubicBezTo>
                  <a:cubicBezTo>
                    <a:pt x="664366" y="176393"/>
                    <a:pt x="652440" y="242653"/>
                    <a:pt x="629911" y="294337"/>
                  </a:cubicBezTo>
                  <a:cubicBezTo>
                    <a:pt x="607382" y="346020"/>
                    <a:pt x="478836" y="437461"/>
                    <a:pt x="478836" y="437461"/>
                  </a:cubicBezTo>
                  <a:lnTo>
                    <a:pt x="478836" y="437461"/>
                  </a:lnTo>
                  <a:lnTo>
                    <a:pt x="454982" y="461315"/>
                  </a:lnTo>
                </a:path>
              </a:pathLst>
            </a:cu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675285" y="1757617"/>
              <a:ext cx="82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Kon_1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675285" y="2409348"/>
              <a:ext cx="82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Koff_1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3807285" y="2125333"/>
              <a:ext cx="834887" cy="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cxnSp>
          <p:nvCxnSpPr>
            <p:cNvPr id="53" name="Straight Arrow Connector 52"/>
            <p:cNvCxnSpPr/>
            <p:nvPr/>
          </p:nvCxnSpPr>
          <p:spPr>
            <a:xfrm flipH="1">
              <a:off x="3807285" y="2329691"/>
              <a:ext cx="834887" cy="15904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54" name="Oval 53"/>
            <p:cNvSpPr/>
            <p:nvPr/>
          </p:nvSpPr>
          <p:spPr>
            <a:xfrm>
              <a:off x="4915952" y="1977535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FFC000">
                    <a:lumMod val="40000"/>
                    <a:lumOff val="60000"/>
                  </a:srgbClr>
                </a:gs>
                <a:gs pos="86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7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910977" y="2064019"/>
              <a:ext cx="1206528" cy="369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DGF-GFR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812791" y="1713555"/>
              <a:ext cx="82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Kon_2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812791" y="2365286"/>
              <a:ext cx="82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Koff_2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6249661" y="2219485"/>
              <a:ext cx="834887" cy="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59" name="TextBox 58"/>
            <p:cNvSpPr txBox="1"/>
            <p:nvPr/>
          </p:nvSpPr>
          <p:spPr>
            <a:xfrm>
              <a:off x="6083941" y="1873555"/>
              <a:ext cx="11842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Kon_3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7084548" y="2034819"/>
              <a:ext cx="1510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Endocytosis</a:t>
              </a:r>
            </a:p>
          </p:txBody>
        </p:sp>
        <p:cxnSp>
          <p:nvCxnSpPr>
            <p:cNvPr id="61" name="Straight Arrow Connector 60"/>
            <p:cNvCxnSpPr/>
            <p:nvPr/>
          </p:nvCxnSpPr>
          <p:spPr>
            <a:xfrm flipH="1">
              <a:off x="5287617" y="2644104"/>
              <a:ext cx="8808" cy="56228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  <a:miter lim="800000"/>
              <a:tailEnd type="arrow"/>
            </a:ln>
            <a:effectLst/>
          </p:spPr>
        </p:cxnSp>
        <p:sp>
          <p:nvSpPr>
            <p:cNvPr id="62" name="Oval 61"/>
            <p:cNvSpPr/>
            <p:nvPr/>
          </p:nvSpPr>
          <p:spPr>
            <a:xfrm>
              <a:off x="3890609" y="3202022"/>
              <a:ext cx="763010" cy="502618"/>
            </a:xfrm>
            <a:prstGeom prst="ellipse">
              <a:avLst/>
            </a:prstGeom>
            <a:gradFill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4472C4">
                    <a:lumMod val="40000"/>
                    <a:lumOff val="60000"/>
                  </a:srgbClr>
                </a:gs>
                <a:gs pos="86000">
                  <a:srgbClr val="4472C4">
                    <a:lumMod val="60000"/>
                    <a:lumOff val="40000"/>
                  </a:srgbClr>
                </a:gs>
                <a:gs pos="100000">
                  <a:srgbClr val="4472C4">
                    <a:lumMod val="75000"/>
                  </a:srgbClr>
                </a:gs>
              </a:gsLst>
              <a:path path="circle">
                <a:fillToRect l="50000" t="50000" r="50000" b="50000"/>
              </a:path>
            </a:gradFill>
            <a:ln w="19050" cap="flat" cmpd="sng" algn="ctr">
              <a:solidFill>
                <a:srgbClr val="4472C4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962001" y="3269939"/>
              <a:ext cx="595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Fyn</a:t>
              </a:r>
            </a:p>
          </p:txBody>
        </p:sp>
        <p:cxnSp>
          <p:nvCxnSpPr>
            <p:cNvPr id="64" name="Straight Arrow Connector 63"/>
            <p:cNvCxnSpPr/>
            <p:nvPr/>
          </p:nvCxnSpPr>
          <p:spPr>
            <a:xfrm>
              <a:off x="4780075" y="3329939"/>
              <a:ext cx="1469586" cy="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cxnSp>
          <p:nvCxnSpPr>
            <p:cNvPr id="65" name="Straight Arrow Connector 64"/>
            <p:cNvCxnSpPr/>
            <p:nvPr/>
          </p:nvCxnSpPr>
          <p:spPr>
            <a:xfrm flipH="1">
              <a:off x="4738977" y="3494638"/>
              <a:ext cx="1502390" cy="25896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66" name="TextBox 65"/>
            <p:cNvSpPr txBox="1"/>
            <p:nvPr/>
          </p:nvSpPr>
          <p:spPr>
            <a:xfrm>
              <a:off x="5354495" y="2816675"/>
              <a:ext cx="22274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Kcaton_4, Kdon_4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601025" y="3691686"/>
              <a:ext cx="2209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Kcatoff_4, kdoff_4</a:t>
              </a:r>
            </a:p>
          </p:txBody>
        </p:sp>
        <p:sp>
          <p:nvSpPr>
            <p:cNvPr id="68" name="Oval 67"/>
            <p:cNvSpPr/>
            <p:nvPr/>
          </p:nvSpPr>
          <p:spPr>
            <a:xfrm>
              <a:off x="6505194" y="3135379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FFC000">
                    <a:lumMod val="40000"/>
                    <a:lumOff val="60000"/>
                  </a:srgbClr>
                </a:gs>
                <a:gs pos="86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7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342169" y="3224738"/>
              <a:ext cx="1076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Fyn_act</a:t>
              </a:r>
            </a:p>
          </p:txBody>
        </p:sp>
        <p:sp>
          <p:nvSpPr>
            <p:cNvPr id="70" name="Oval 69"/>
            <p:cNvSpPr/>
            <p:nvPr/>
          </p:nvSpPr>
          <p:spPr>
            <a:xfrm>
              <a:off x="4915844" y="3591335"/>
              <a:ext cx="763010" cy="502618"/>
            </a:xfrm>
            <a:prstGeom prst="ellipse">
              <a:avLst/>
            </a:prstGeom>
            <a:gradFill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4472C4">
                    <a:lumMod val="40000"/>
                    <a:lumOff val="60000"/>
                  </a:srgbClr>
                </a:gs>
                <a:gs pos="86000">
                  <a:srgbClr val="4472C4">
                    <a:lumMod val="60000"/>
                    <a:lumOff val="40000"/>
                  </a:srgbClr>
                </a:gs>
                <a:gs pos="100000">
                  <a:srgbClr val="4472C4">
                    <a:lumMod val="75000"/>
                  </a:srgbClr>
                </a:gs>
              </a:gsLst>
              <a:path path="circle">
                <a:fillToRect l="50000" t="50000" r="50000" b="50000"/>
              </a:path>
            </a:gradFill>
            <a:ln w="19050" cap="flat" cmpd="sng" algn="ctr">
              <a:solidFill>
                <a:srgbClr val="4472C4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960787" y="3669377"/>
              <a:ext cx="595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PTP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38463" y="3331030"/>
            <a:ext cx="52626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% Reaction flux</a:t>
            </a:r>
          </a:p>
          <a:p>
            <a:r>
              <a:rPr lang="en-US" b="1" dirty="0"/>
              <a:t>[</a:t>
            </a:r>
            <a:r>
              <a:rPr lang="en-US" b="1" dirty="0" err="1"/>
              <a:t>gfr</a:t>
            </a:r>
            <a:r>
              <a:rPr lang="en-US" b="1" dirty="0"/>
              <a:t>] = [</a:t>
            </a:r>
            <a:r>
              <a:rPr lang="en-US" b="1" dirty="0" err="1"/>
              <a:t>gfr_total</a:t>
            </a:r>
            <a:r>
              <a:rPr lang="en-US" b="1" dirty="0"/>
              <a:t>]-[</a:t>
            </a:r>
            <a:r>
              <a:rPr lang="en-US" b="1" dirty="0" err="1"/>
              <a:t>gf_gfr</a:t>
            </a:r>
            <a:r>
              <a:rPr lang="en-US" b="1" dirty="0"/>
              <a:t>]-2*[</a:t>
            </a:r>
            <a:r>
              <a:rPr lang="en-US" b="1" dirty="0" err="1"/>
              <a:t>dgf_gfr</a:t>
            </a:r>
            <a:r>
              <a:rPr lang="en-US" b="1" dirty="0"/>
              <a:t>];</a:t>
            </a:r>
            <a:endParaRPr lang="en-US" dirty="0"/>
          </a:p>
          <a:p>
            <a:r>
              <a:rPr lang="en-US" b="1" dirty="0"/>
              <a:t>[</a:t>
            </a:r>
            <a:r>
              <a:rPr lang="en-US" b="1" dirty="0" err="1"/>
              <a:t>fyn</a:t>
            </a:r>
            <a:r>
              <a:rPr lang="en-US" b="1" dirty="0"/>
              <a:t>] = [</a:t>
            </a:r>
            <a:r>
              <a:rPr lang="en-US" b="1" dirty="0" err="1"/>
              <a:t>fyn_total</a:t>
            </a:r>
            <a:r>
              <a:rPr lang="en-US" b="1" dirty="0"/>
              <a:t>]-[</a:t>
            </a:r>
            <a:r>
              <a:rPr lang="en-US" b="1" dirty="0" err="1"/>
              <a:t>fyn_act</a:t>
            </a:r>
            <a:r>
              <a:rPr lang="en-US" b="1" dirty="0"/>
              <a:t>];</a:t>
            </a:r>
            <a:endParaRPr lang="en-US" dirty="0"/>
          </a:p>
          <a:p>
            <a:r>
              <a:rPr lang="en-US" b="1" dirty="0"/>
              <a:t>v1 = kon_1[gf][</a:t>
            </a:r>
            <a:r>
              <a:rPr lang="en-US" b="1" dirty="0" err="1"/>
              <a:t>gfr</a:t>
            </a:r>
            <a:r>
              <a:rPr lang="en-US" b="1" dirty="0"/>
              <a:t>] – koff_1[gf-</a:t>
            </a:r>
            <a:r>
              <a:rPr lang="en-US" b="1" dirty="0" err="1"/>
              <a:t>gfr</a:t>
            </a:r>
            <a:r>
              <a:rPr lang="en-US" b="1" dirty="0"/>
              <a:t>] </a:t>
            </a:r>
          </a:p>
          <a:p>
            <a:r>
              <a:rPr lang="en-US" b="1" dirty="0"/>
              <a:t>v2 = kon_2[gf-</a:t>
            </a:r>
            <a:r>
              <a:rPr lang="en-US" b="1" dirty="0" err="1"/>
              <a:t>gfr</a:t>
            </a:r>
            <a:r>
              <a:rPr lang="en-US" b="1" dirty="0"/>
              <a:t>]^2 - koff_2[</a:t>
            </a:r>
            <a:r>
              <a:rPr lang="en-US" b="1" dirty="0" err="1"/>
              <a:t>dgf-gfr</a:t>
            </a:r>
            <a:r>
              <a:rPr lang="en-US" b="1" dirty="0"/>
              <a:t>]</a:t>
            </a:r>
          </a:p>
          <a:p>
            <a:r>
              <a:rPr lang="en-US" b="1" dirty="0"/>
              <a:t>v3 = Kon_3[</a:t>
            </a:r>
            <a:r>
              <a:rPr lang="en-US" b="1" dirty="0" err="1"/>
              <a:t>dgf-gfr</a:t>
            </a:r>
            <a:r>
              <a:rPr lang="en-US" b="1" dirty="0"/>
              <a:t>]</a:t>
            </a:r>
          </a:p>
          <a:p>
            <a:r>
              <a:rPr lang="en-US" b="1" dirty="0"/>
              <a:t>v4 = kcaton_4[</a:t>
            </a:r>
            <a:r>
              <a:rPr lang="en-US" b="1" dirty="0" err="1"/>
              <a:t>dgf-gfr</a:t>
            </a:r>
            <a:r>
              <a:rPr lang="en-US" b="1" dirty="0"/>
              <a:t>][Fyn]/(Kdon_4+[Fyn]) -kcatoff_4[</a:t>
            </a:r>
            <a:r>
              <a:rPr lang="en-US" b="1" dirty="0" err="1"/>
              <a:t>PTP_total</a:t>
            </a:r>
            <a:r>
              <a:rPr lang="en-US" b="1" dirty="0"/>
              <a:t>][</a:t>
            </a:r>
            <a:r>
              <a:rPr lang="en-US" b="1" dirty="0" err="1"/>
              <a:t>Fyn_act</a:t>
            </a:r>
            <a:r>
              <a:rPr lang="en-US" b="1" dirty="0"/>
              <a:t>]/(Kdoff_4+[</a:t>
            </a:r>
            <a:r>
              <a:rPr lang="en-US" b="1" dirty="0" err="1"/>
              <a:t>fyn_act</a:t>
            </a:r>
            <a:r>
              <a:rPr lang="en-US" b="1" dirty="0"/>
              <a:t>])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392596" y="3637430"/>
            <a:ext cx="24560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% Right hand sides</a:t>
            </a:r>
          </a:p>
          <a:p>
            <a:r>
              <a:rPr lang="en-US" b="1" dirty="0"/>
              <a:t>d[</a:t>
            </a:r>
            <a:r>
              <a:rPr lang="en-US" b="1" dirty="0" err="1"/>
              <a:t>fyn_act</a:t>
            </a:r>
            <a:r>
              <a:rPr lang="en-US" b="1" dirty="0"/>
              <a:t>]/</a:t>
            </a:r>
            <a:r>
              <a:rPr lang="en-US" b="1" dirty="0" err="1"/>
              <a:t>dt</a:t>
            </a:r>
            <a:r>
              <a:rPr lang="en-US" b="1" dirty="0"/>
              <a:t> = v4;</a:t>
            </a:r>
          </a:p>
          <a:p>
            <a:r>
              <a:rPr lang="en-US" b="1" dirty="0"/>
              <a:t>d[</a:t>
            </a:r>
            <a:r>
              <a:rPr lang="en-US" b="1" dirty="0" err="1"/>
              <a:t>gf_gfr</a:t>
            </a:r>
            <a:r>
              <a:rPr lang="en-US" b="1" dirty="0"/>
              <a:t>]/</a:t>
            </a:r>
            <a:r>
              <a:rPr lang="en-US" b="1" dirty="0" err="1"/>
              <a:t>dt</a:t>
            </a:r>
            <a:r>
              <a:rPr lang="en-US" b="1" dirty="0"/>
              <a:t> = v1-2*v2</a:t>
            </a:r>
          </a:p>
          <a:p>
            <a:r>
              <a:rPr lang="en-US" b="1" dirty="0"/>
              <a:t>d[</a:t>
            </a:r>
            <a:r>
              <a:rPr lang="en-US" b="1" dirty="0" err="1"/>
              <a:t>dgf_gfr</a:t>
            </a:r>
            <a:r>
              <a:rPr lang="en-US" b="1" dirty="0"/>
              <a:t>]/</a:t>
            </a:r>
            <a:r>
              <a:rPr lang="en-US" b="1" dirty="0" err="1"/>
              <a:t>dt</a:t>
            </a:r>
            <a:r>
              <a:rPr lang="en-US" b="1" dirty="0"/>
              <a:t> = v2 – v3</a:t>
            </a:r>
          </a:p>
          <a:p>
            <a:r>
              <a:rPr lang="en-US" b="1" dirty="0"/>
              <a:t>d[</a:t>
            </a:r>
            <a:r>
              <a:rPr lang="en-US" b="1" dirty="0" err="1"/>
              <a:t>gfr_total</a:t>
            </a:r>
            <a:r>
              <a:rPr lang="en-US" b="1" dirty="0"/>
              <a:t>]/</a:t>
            </a:r>
            <a:r>
              <a:rPr lang="en-US" b="1" dirty="0" err="1"/>
              <a:t>dt</a:t>
            </a:r>
            <a:r>
              <a:rPr lang="en-US" b="1" dirty="0"/>
              <a:t> = -2*v3</a:t>
            </a:r>
          </a:p>
        </p:txBody>
      </p:sp>
    </p:spTree>
    <p:extLst>
      <p:ext uri="{BB962C8B-B14F-4D97-AF65-F5344CB8AC3E}">
        <p14:creationId xmlns:p14="http://schemas.microsoft.com/office/powerpoint/2010/main" val="2736254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2060E0-6636-D947-8D0D-5005A600132C}"/>
              </a:ext>
            </a:extLst>
          </p:cNvPr>
          <p:cNvSpPr txBox="1"/>
          <p:nvPr/>
        </p:nvSpPr>
        <p:spPr>
          <a:xfrm>
            <a:off x="631033" y="251880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</a:t>
            </a:r>
            <a:r>
              <a:rPr lang="en-US" dirty="0" err="1"/>
              <a:t>test_ode_optimize.m</a:t>
            </a:r>
            <a:endParaRPr lang="en-US" dirty="0"/>
          </a:p>
          <a:p>
            <a:r>
              <a:rPr lang="en-US" dirty="0"/>
              <a:t>% Optimize the complex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CEDC40-3090-5D4F-9497-B9C081FBF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36" y="1371600"/>
            <a:ext cx="4247887" cy="3185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2537E7-7E04-C74E-80FC-84C3017A4E96}"/>
              </a:ext>
            </a:extLst>
          </p:cNvPr>
          <p:cNvSpPr txBox="1"/>
          <p:nvPr/>
        </p:nvSpPr>
        <p:spPr>
          <a:xfrm>
            <a:off x="2455740" y="210075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6 </a:t>
            </a:r>
            <a:r>
              <a:rPr lang="en-US" b="1" dirty="0"/>
              <a:t>parameters, error = 0.0721%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3DCEE7-56B6-A849-A9BB-B7B6FD9139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9823" y="1411797"/>
            <a:ext cx="3967879" cy="314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665034-FA09-E84D-A77B-419A8E845B6B}"/>
              </a:ext>
            </a:extLst>
          </p:cNvPr>
          <p:cNvSpPr txBox="1"/>
          <p:nvPr/>
        </p:nvSpPr>
        <p:spPr>
          <a:xfrm>
            <a:off x="4569823" y="1181860"/>
            <a:ext cx="3771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With Endo No </a:t>
            </a:r>
            <a:r>
              <a:rPr lang="en-US" b="1" dirty="0" err="1"/>
              <a:t>Deg</a:t>
            </a:r>
            <a:r>
              <a:rPr lang="en-US" b="1" dirty="0"/>
              <a:t>, 5 parameters</a:t>
            </a:r>
          </a:p>
          <a:p>
            <a:pPr algn="ctr"/>
            <a:r>
              <a:rPr lang="en-US" b="1" dirty="0"/>
              <a:t> error = 0.276%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3BB010-5650-044C-81DD-EA4E05F3EB8F}"/>
              </a:ext>
            </a:extLst>
          </p:cNvPr>
          <p:cNvSpPr txBox="1"/>
          <p:nvPr/>
        </p:nvSpPr>
        <p:spPr>
          <a:xfrm>
            <a:off x="178526" y="4800600"/>
            <a:ext cx="8648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Which biochemical parameters contribute to the difference in EGFR and PDGFR kinetics?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What kind of distribution does the best parameters have?  </a:t>
            </a:r>
          </a:p>
        </p:txBody>
      </p:sp>
    </p:spTree>
    <p:extLst>
      <p:ext uri="{BB962C8B-B14F-4D97-AF65-F5344CB8AC3E}">
        <p14:creationId xmlns:p14="http://schemas.microsoft.com/office/powerpoint/2010/main" val="28174774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1EC4C3-4767-0947-B741-B2380D7E3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282362"/>
            <a:ext cx="4572000" cy="342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0D62C4-49AA-2741-938A-9D882641C2B9}"/>
              </a:ext>
            </a:extLst>
          </p:cNvPr>
          <p:cNvSpPr txBox="1"/>
          <p:nvPr/>
        </p:nvSpPr>
        <p:spPr>
          <a:xfrm>
            <a:off x="1676400" y="533400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complex ode with no degradation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085882-7F01-BC47-A8C8-16EF78B3AB03}"/>
              </a:ext>
            </a:extLst>
          </p:cNvPr>
          <p:cNvSpPr txBox="1"/>
          <p:nvPr/>
        </p:nvSpPr>
        <p:spPr>
          <a:xfrm>
            <a:off x="1219200" y="5225534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dimerization or binding kinetics of GFRs are not important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688CFF-ECC9-744C-99EC-FAB1C0067B89}"/>
              </a:ext>
            </a:extLst>
          </p:cNvPr>
          <p:cNvSpPr/>
          <p:nvPr/>
        </p:nvSpPr>
        <p:spPr>
          <a:xfrm>
            <a:off x="5410200" y="1263134"/>
            <a:ext cx="3352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data.kon_2 = 0.056000</a:t>
            </a:r>
          </a:p>
          <a:p>
            <a:r>
              <a:rPr lang="en-US" dirty="0"/>
              <a:t>data.kon_2 = 0.560000</a:t>
            </a:r>
          </a:p>
          <a:p>
            <a:r>
              <a:rPr lang="en-US" dirty="0"/>
              <a:t>data.kon_2 = 5.600000</a:t>
            </a:r>
          </a:p>
          <a:p>
            <a:r>
              <a:rPr lang="en-US" dirty="0"/>
              <a:t>data.kon_2 = 56.000000</a:t>
            </a:r>
          </a:p>
          <a:p>
            <a:r>
              <a:rPr lang="en-US" dirty="0"/>
              <a:t>data.kon_2 = 560.000000</a:t>
            </a:r>
          </a:p>
          <a:p>
            <a:r>
              <a:rPr lang="en-US" dirty="0"/>
              <a:t>data.kon_2 = 5600.000000</a:t>
            </a:r>
          </a:p>
          <a:p>
            <a:r>
              <a:rPr lang="en-US" dirty="0"/>
              <a:t>data.kon_2 = 56000.000000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2CCE7B-94B1-094A-AF72-E11399BCC83E}"/>
              </a:ext>
            </a:extLst>
          </p:cNvPr>
          <p:cNvSpPr txBox="1"/>
          <p:nvPr/>
        </p:nvSpPr>
        <p:spPr>
          <a:xfrm>
            <a:off x="609600" y="5719107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</a:t>
            </a:r>
            <a:r>
              <a:rPr lang="en-US" dirty="0" err="1"/>
              <a:t>test_odesys.m</a:t>
            </a:r>
            <a:endParaRPr lang="en-US" dirty="0"/>
          </a:p>
          <a:p>
            <a:r>
              <a:rPr lang="en-US" dirty="0"/>
              <a:t>% Section “Run the best fit complex-</a:t>
            </a:r>
            <a:r>
              <a:rPr lang="en-US" dirty="0" err="1"/>
              <a:t>nodeg</a:t>
            </a:r>
            <a:r>
              <a:rPr lang="en-US" dirty="0"/>
              <a:t> model with different parameter values in batch”</a:t>
            </a:r>
          </a:p>
        </p:txBody>
      </p:sp>
    </p:spTree>
    <p:extLst>
      <p:ext uri="{BB962C8B-B14F-4D97-AF65-F5344CB8AC3E}">
        <p14:creationId xmlns:p14="http://schemas.microsoft.com/office/powerpoint/2010/main" val="34142076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F09E2A-B4D7-1349-A656-5775507B5014}"/>
              </a:ext>
            </a:extLst>
          </p:cNvPr>
          <p:cNvSpPr txBox="1"/>
          <p:nvPr/>
        </p:nvSpPr>
        <p:spPr>
          <a:xfrm>
            <a:off x="1676400" y="533400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complex ode with no degradation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D10E12-3B0B-7B41-8071-CCFDBC58D2B4}"/>
              </a:ext>
            </a:extLst>
          </p:cNvPr>
          <p:cNvSpPr txBox="1"/>
          <p:nvPr/>
        </p:nvSpPr>
        <p:spPr>
          <a:xfrm>
            <a:off x="5562600" y="2057400"/>
            <a:ext cx="3200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data.koff_2 = </a:t>
            </a:r>
            <a:r>
              <a:rPr lang="en-US" dirty="0">
                <a:solidFill>
                  <a:schemeClr val="accent3"/>
                </a:solidFill>
              </a:rPr>
              <a:t>1.000000</a:t>
            </a:r>
          </a:p>
          <a:p>
            <a:r>
              <a:rPr lang="en-US" dirty="0"/>
              <a:t>data.koff_2 = 10.000000</a:t>
            </a:r>
          </a:p>
          <a:p>
            <a:r>
              <a:rPr lang="en-US" dirty="0"/>
              <a:t>data.koff_2 = 100.000000</a:t>
            </a:r>
          </a:p>
          <a:p>
            <a:r>
              <a:rPr lang="en-US" dirty="0"/>
              <a:t>data.koff_2 = 1000.000000</a:t>
            </a:r>
          </a:p>
          <a:p>
            <a:r>
              <a:rPr lang="en-US" dirty="0"/>
              <a:t>data.koff_2 = </a:t>
            </a:r>
            <a:r>
              <a:rPr lang="en-US" dirty="0">
                <a:solidFill>
                  <a:srgbClr val="FF0000"/>
                </a:solidFill>
              </a:rPr>
              <a:t>10000.000000</a:t>
            </a:r>
          </a:p>
          <a:p>
            <a:r>
              <a:rPr lang="en-US" dirty="0"/>
              <a:t>data.koff_2 = 100000.000000</a:t>
            </a:r>
          </a:p>
          <a:p>
            <a:r>
              <a:rPr lang="en-US" dirty="0"/>
              <a:t>data.koff_2 = 1000000.000000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445A35-92E3-BF45-BA08-92EB52EF3DCF}"/>
              </a:ext>
            </a:extLst>
          </p:cNvPr>
          <p:cNvSpPr txBox="1"/>
          <p:nvPr/>
        </p:nvSpPr>
        <p:spPr>
          <a:xfrm>
            <a:off x="1219200" y="5225534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disassociation rate of the growth factor dimers are important.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D00B7C-2627-B34A-8D17-B3B67C52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3" y="990600"/>
            <a:ext cx="5646579" cy="423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66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6A0AB0-F625-0045-B89E-92BFB18C07BD}"/>
              </a:ext>
            </a:extLst>
          </p:cNvPr>
          <p:cNvSpPr txBox="1"/>
          <p:nvPr/>
        </p:nvSpPr>
        <p:spPr>
          <a:xfrm>
            <a:off x="6019800" y="2514600"/>
            <a:ext cx="2667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data.kon_4 = 0.000005</a:t>
            </a:r>
          </a:p>
          <a:p>
            <a:r>
              <a:rPr lang="en-US" dirty="0">
                <a:solidFill>
                  <a:schemeClr val="tx2"/>
                </a:solidFill>
              </a:rPr>
              <a:t>data.kon_4 = 0.000050</a:t>
            </a:r>
          </a:p>
          <a:p>
            <a:r>
              <a:rPr lang="en-US" dirty="0">
                <a:solidFill>
                  <a:schemeClr val="tx2"/>
                </a:solidFill>
              </a:rPr>
              <a:t>data.kon_4 = 0.000495</a:t>
            </a:r>
          </a:p>
          <a:p>
            <a:r>
              <a:rPr lang="en-US" dirty="0"/>
              <a:t>data.kon_4 = 0.004950</a:t>
            </a:r>
          </a:p>
          <a:p>
            <a:r>
              <a:rPr lang="en-US" dirty="0">
                <a:solidFill>
                  <a:schemeClr val="tx2"/>
                </a:solidFill>
              </a:rPr>
              <a:t>data.kon_4 = 0.049500</a:t>
            </a:r>
          </a:p>
          <a:p>
            <a:r>
              <a:rPr lang="en-US" dirty="0">
                <a:solidFill>
                  <a:schemeClr val="tx2"/>
                </a:solidFill>
              </a:rPr>
              <a:t>data.kon_4 = 0.495000</a:t>
            </a:r>
          </a:p>
          <a:p>
            <a:r>
              <a:rPr lang="en-US" dirty="0">
                <a:solidFill>
                  <a:srgbClr val="FF0000"/>
                </a:solidFill>
              </a:rPr>
              <a:t>data.kon_4 = 4.950000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03EC39-66D9-1B4A-B26B-8BE903E30F32}"/>
              </a:ext>
            </a:extLst>
          </p:cNvPr>
          <p:cNvSpPr txBox="1"/>
          <p:nvPr/>
        </p:nvSpPr>
        <p:spPr>
          <a:xfrm>
            <a:off x="1219200" y="5851985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endocytosis rate of the active growth factors are important.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08847-D610-8347-B5A9-D700F270F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5030"/>
            <a:ext cx="5045233" cy="378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22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FDB365-D54E-7843-AB4F-A09C3B73147D}"/>
              </a:ext>
            </a:extLst>
          </p:cNvPr>
          <p:cNvSpPr txBox="1"/>
          <p:nvPr/>
        </p:nvSpPr>
        <p:spPr>
          <a:xfrm>
            <a:off x="5257800" y="990600"/>
            <a:ext cx="335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data.kcatoff_7 = 0.000004</a:t>
            </a:r>
          </a:p>
          <a:p>
            <a:r>
              <a:rPr lang="en-US" dirty="0"/>
              <a:t>data.kcatoff_7 = 0.000039</a:t>
            </a:r>
          </a:p>
          <a:p>
            <a:r>
              <a:rPr lang="en-US" dirty="0"/>
              <a:t>data.kcatoff_7 = 0.000391</a:t>
            </a:r>
          </a:p>
          <a:p>
            <a:r>
              <a:rPr lang="en-US" dirty="0"/>
              <a:t>data.kcatoff_7 = 0.003907</a:t>
            </a:r>
          </a:p>
          <a:p>
            <a:r>
              <a:rPr lang="en-US" dirty="0"/>
              <a:t>data.kcatoff_7 = 0.039070</a:t>
            </a:r>
          </a:p>
          <a:p>
            <a:r>
              <a:rPr lang="en-US" dirty="0"/>
              <a:t>data.kcatoff_7 = 0.390700</a:t>
            </a:r>
          </a:p>
          <a:p>
            <a:r>
              <a:rPr lang="en-US" dirty="0"/>
              <a:t>data.kcatoff_7 = 3.907000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632DE4-A729-1344-92A7-DD13481B2812}"/>
              </a:ext>
            </a:extLst>
          </p:cNvPr>
          <p:cNvSpPr/>
          <p:nvPr/>
        </p:nvSpPr>
        <p:spPr>
          <a:xfrm>
            <a:off x="5257800" y="4026574"/>
            <a:ext cx="3352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data.kdoff_7 = 0.497800</a:t>
            </a:r>
          </a:p>
          <a:p>
            <a:r>
              <a:rPr lang="en-US" dirty="0"/>
              <a:t>data.kdoff_7 = 4.978000</a:t>
            </a:r>
          </a:p>
          <a:p>
            <a:r>
              <a:rPr lang="en-US" dirty="0"/>
              <a:t>data.kdoff_7 = 49.780000</a:t>
            </a:r>
          </a:p>
          <a:p>
            <a:r>
              <a:rPr lang="en-US" dirty="0"/>
              <a:t>data.kdoff_7 = 497.800000</a:t>
            </a:r>
          </a:p>
          <a:p>
            <a:r>
              <a:rPr lang="en-US" dirty="0"/>
              <a:t>data.kdoff_7 = 4978.000000</a:t>
            </a:r>
          </a:p>
          <a:p>
            <a:r>
              <a:rPr lang="en-US" dirty="0"/>
              <a:t>data.kdoff_7 = 49780.000000</a:t>
            </a:r>
          </a:p>
          <a:p>
            <a:r>
              <a:rPr lang="en-US" dirty="0"/>
              <a:t>data.kdoff_7 = 497800.000000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19D6AA-6572-EE46-9DCB-DBC2F6DFEA1F}"/>
              </a:ext>
            </a:extLst>
          </p:cNvPr>
          <p:cNvSpPr txBox="1"/>
          <p:nvPr/>
        </p:nvSpPr>
        <p:spPr>
          <a:xfrm>
            <a:off x="845638" y="296984"/>
            <a:ext cx="7452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enzymatic activity and binding rate of the PTP are not important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0110F7-95D7-5D4A-97C3-F14249B83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762000"/>
            <a:ext cx="3352800" cy="2514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4D46D7-B86B-7644-AEAF-8E0074E77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3390899"/>
            <a:ext cx="355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5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8B7D458-B3E4-784D-A731-F5FC4B6152D4}"/>
              </a:ext>
            </a:extLst>
          </p:cNvPr>
          <p:cNvSpPr txBox="1"/>
          <p:nvPr/>
        </p:nvSpPr>
        <p:spPr>
          <a:xfrm>
            <a:off x="609600" y="381000"/>
            <a:ext cx="825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&gt;&gt; </a:t>
            </a:r>
            <a:r>
              <a:rPr lang="pt" dirty="0"/>
              <a:t>[sol0, sol] = </a:t>
            </a:r>
            <a:r>
              <a:rPr lang="pt" dirty="0" err="1"/>
              <a:t>optimize_solve</a:t>
            </a:r>
            <a:r>
              <a:rPr lang="pt" dirty="0"/>
              <a:t>('num_guess',0, '</a:t>
            </a:r>
            <a:r>
              <a:rPr lang="pt" dirty="0" err="1"/>
              <a:t>model_name</a:t>
            </a:r>
            <a:r>
              <a:rPr lang="pt" dirty="0"/>
              <a:t>', '</a:t>
            </a:r>
            <a:r>
              <a:rPr lang="pt" dirty="0" err="1"/>
              <a:t>complex_ode_nodeg</a:t>
            </a:r>
            <a:r>
              <a:rPr lang="pt" dirty="0"/>
              <a:t>');</a:t>
            </a:r>
            <a:endParaRPr lang="es-ES" dirty="0"/>
          </a:p>
          <a:p>
            <a:r>
              <a:rPr lang="es-ES" dirty="0" err="1"/>
              <a:t>model_obj.opt.index</a:t>
            </a:r>
            <a:r>
              <a:rPr lang="es-ES" dirty="0"/>
              <a:t> = (1:6)’;</a:t>
            </a:r>
            <a:r>
              <a:rPr lang="en-US" dirty="0"/>
              <a:t>  </a:t>
            </a:r>
            <a:r>
              <a:rPr lang="en-US" dirty="0">
                <a:sym typeface="Wingdings" pitchFamily="2" charset="2"/>
              </a:rPr>
              <a:t> something is wrong  try 6 and broke, debug later. </a:t>
            </a:r>
            <a:endParaRPr lang="es-E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E7FB69-7B76-CB4A-9823-40BF77598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600200"/>
            <a:ext cx="7620000" cy="45924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F5EE7D-8AA7-574F-AE31-20B9AF3136E7}"/>
              </a:ext>
            </a:extLst>
          </p:cNvPr>
          <p:cNvSpPr txBox="1"/>
          <p:nvPr/>
        </p:nvSpPr>
        <p:spPr>
          <a:xfrm>
            <a:off x="6553200" y="1230868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ng/ml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0C16F7-C4A8-1E43-AE71-AC4DE247FC9A}"/>
              </a:ext>
            </a:extLst>
          </p:cNvPr>
          <p:cNvSpPr txBox="1"/>
          <p:nvPr/>
        </p:nvSpPr>
        <p:spPr>
          <a:xfrm>
            <a:off x="1676400" y="1230868"/>
            <a:ext cx="3581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  <a:r>
              <a:rPr lang="en-US" altLang="zh-CN" dirty="0"/>
              <a:t>0</a:t>
            </a:r>
            <a:r>
              <a:rPr lang="en-US" dirty="0"/>
              <a:t> ng/ml</a:t>
            </a:r>
            <a:r>
              <a:rPr lang="zh-CN" altLang="en-US" dirty="0"/>
              <a:t>                      </a:t>
            </a:r>
            <a:r>
              <a:rPr lang="en-US" altLang="zh-CN" dirty="0"/>
              <a:t>100</a:t>
            </a:r>
            <a:r>
              <a:rPr lang="zh-CN" altLang="en-US" dirty="0"/>
              <a:t> </a:t>
            </a:r>
            <a:r>
              <a:rPr lang="en-US" altLang="zh-CN" dirty="0"/>
              <a:t>ng/ml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151D85-93E9-A549-90AE-F6EF0C6C3053}"/>
              </a:ext>
            </a:extLst>
          </p:cNvPr>
          <p:cNvSpPr txBox="1"/>
          <p:nvPr/>
        </p:nvSpPr>
        <p:spPr>
          <a:xfrm>
            <a:off x="1600200" y="3896438"/>
            <a:ext cx="665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25</a:t>
            </a:r>
            <a:r>
              <a:rPr lang="zh-CN" altLang="en-US" dirty="0"/>
              <a:t> </a:t>
            </a:r>
            <a:r>
              <a:rPr lang="en-US" dirty="0"/>
              <a:t>ng/ml</a:t>
            </a:r>
            <a:r>
              <a:rPr lang="zh-CN" altLang="en-US" dirty="0"/>
              <a:t>                      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ng/ml</a:t>
            </a:r>
            <a:r>
              <a:rPr lang="zh-CN" altLang="en-US" dirty="0"/>
              <a:t> </a:t>
            </a:r>
            <a:r>
              <a:rPr lang="en-US" altLang="zh-CN" dirty="0"/>
              <a:t>			5</a:t>
            </a:r>
            <a:r>
              <a:rPr lang="zh-CN" altLang="en-US" dirty="0"/>
              <a:t> </a:t>
            </a:r>
            <a:r>
              <a:rPr lang="en-US" altLang="zh-CN" dirty="0"/>
              <a:t>ng/ml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84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2AAC4E-2A0F-2D46-80C4-ACBC77848592}"/>
              </a:ext>
            </a:extLst>
          </p:cNvPr>
          <p:cNvSpPr txBox="1"/>
          <p:nvPr/>
        </p:nvSpPr>
        <p:spPr>
          <a:xfrm>
            <a:off x="1600200" y="148126"/>
            <a:ext cx="590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Another try on fitting concentration dependence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A0AF8-DD01-5741-B0F6-400CBC597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412" y="401604"/>
            <a:ext cx="5613400" cy="4210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26DCB7-E376-BE43-96CE-21A18B1949FA}"/>
              </a:ext>
            </a:extLst>
          </p:cNvPr>
          <p:cNvSpPr txBox="1"/>
          <p:nvPr/>
        </p:nvSpPr>
        <p:spPr>
          <a:xfrm>
            <a:off x="1353976" y="5181600"/>
            <a:ext cx="57912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%% </a:t>
            </a:r>
            <a:r>
              <a:rPr lang="en-US" sz="1200" b="1" dirty="0" err="1"/>
              <a:t>Optmize</a:t>
            </a:r>
            <a:r>
              <a:rPr lang="en-US" sz="1200" b="1" dirty="0"/>
              <a:t> the complex model with no degradation and endocytosis of Fyn kinase</a:t>
            </a:r>
          </a:p>
          <a:p>
            <a:r>
              <a:rPr lang="en-US" sz="1200" b="1" dirty="0"/>
              <a:t>% fit concentration dependence</a:t>
            </a:r>
          </a:p>
          <a:p>
            <a:r>
              <a:rPr lang="en-US" sz="1200" b="1" dirty="0" err="1"/>
              <a:t>num_guess</a:t>
            </a:r>
            <a:r>
              <a:rPr lang="en-US" sz="1200" b="1" dirty="0"/>
              <a:t> = 0;</a:t>
            </a:r>
          </a:p>
          <a:p>
            <a:r>
              <a:rPr lang="en-US" sz="1200" b="1" dirty="0" err="1"/>
              <a:t>model_name</a:t>
            </a:r>
            <a:r>
              <a:rPr lang="en-US" sz="1200" b="1" dirty="0"/>
              <a:t> = 'complex_ode_nodeg_endo3'; % </a:t>
            </a:r>
            <a:r>
              <a:rPr lang="en-US" sz="1200" b="1" dirty="0" err="1"/>
              <a:t>fyn_endo</a:t>
            </a:r>
            <a:endParaRPr lang="en-US" sz="1200" b="1" dirty="0"/>
          </a:p>
          <a:p>
            <a:r>
              <a:rPr lang="en-US" sz="1200" b="1" dirty="0"/>
              <a:t>[sol0, sol] = </a:t>
            </a:r>
            <a:r>
              <a:rPr lang="en-US" sz="1200" b="1" dirty="0" err="1"/>
              <a:t>optimize_solve</a:t>
            </a:r>
            <a:r>
              <a:rPr lang="en-US" sz="1200" b="1" dirty="0"/>
              <a:t>('num_guess',</a:t>
            </a:r>
            <a:r>
              <a:rPr lang="en-US" sz="1200" b="1" dirty="0" err="1"/>
              <a:t>num_guess</a:t>
            </a:r>
            <a:r>
              <a:rPr lang="en-US" sz="1200" b="1" dirty="0"/>
              <a:t>, '</a:t>
            </a:r>
            <a:r>
              <a:rPr lang="en-US" sz="1200" b="1" dirty="0" err="1"/>
              <a:t>model_name</a:t>
            </a:r>
            <a:r>
              <a:rPr lang="en-US" sz="1200" b="1" dirty="0"/>
              <a:t>', </a:t>
            </a:r>
            <a:r>
              <a:rPr lang="en-US" sz="1200" b="1" dirty="0" err="1"/>
              <a:t>model_name</a:t>
            </a:r>
            <a:r>
              <a:rPr lang="en-US" sz="1200" b="1" dirty="0"/>
              <a:t>); </a:t>
            </a:r>
          </a:p>
          <a:p>
            <a:r>
              <a:rPr lang="en-US" sz="1200" b="1" dirty="0"/>
              <a:t>title('Complex ODE with no Degradation and Active Fyn Endocytosis');</a:t>
            </a:r>
            <a:r>
              <a:rPr lang="en-US" dirty="0"/>
              <a:t> 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67DCB4-D074-084F-96F6-31834E2FB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4495800"/>
            <a:ext cx="8458200" cy="49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339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8DAC47-3983-934C-B9B5-125E9EED9372}"/>
              </a:ext>
            </a:extLst>
          </p:cNvPr>
          <p:cNvSpPr txBox="1"/>
          <p:nvPr/>
        </p:nvSpPr>
        <p:spPr>
          <a:xfrm>
            <a:off x="609600" y="381000"/>
            <a:ext cx="658577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Next steps: </a:t>
            </a:r>
          </a:p>
          <a:p>
            <a:r>
              <a:rPr lang="en-US" b="1" dirty="0"/>
              <a:t>(1) fit concentration dependence</a:t>
            </a:r>
          </a:p>
          <a:p>
            <a:r>
              <a:rPr lang="en-US" b="1" dirty="0"/>
              <a:t>(2) fit with </a:t>
            </a:r>
            <a:r>
              <a:rPr lang="en-US" b="1" dirty="0" err="1"/>
              <a:t>pdgf</a:t>
            </a:r>
            <a:r>
              <a:rPr lang="en-US" b="1" dirty="0"/>
              <a:t> experiments. </a:t>
            </a:r>
          </a:p>
          <a:p>
            <a:endParaRPr lang="en-US" b="1" dirty="0"/>
          </a:p>
          <a:p>
            <a:r>
              <a:rPr lang="en-US" b="1" dirty="0"/>
              <a:t>Problem: </a:t>
            </a:r>
          </a:p>
          <a:p>
            <a:r>
              <a:rPr lang="en-US" b="1" dirty="0"/>
              <a:t>There is currently no concentration dependency.</a:t>
            </a:r>
          </a:p>
          <a:p>
            <a:endParaRPr lang="en-US" b="1" dirty="0"/>
          </a:p>
          <a:p>
            <a:r>
              <a:rPr lang="en-US" b="1" dirty="0"/>
              <a:t>Solution: </a:t>
            </a:r>
          </a:p>
          <a:p>
            <a:r>
              <a:rPr lang="en-US" b="1" dirty="0"/>
              <a:t>Probe the parameter that could change concentration dependency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AE82BE-CA50-E147-86E4-CCB65F030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14" y="2973860"/>
            <a:ext cx="4034486" cy="28230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227A43-BCB9-2344-9B88-1612C02FCD65}"/>
              </a:ext>
            </a:extLst>
          </p:cNvPr>
          <p:cNvSpPr txBox="1"/>
          <p:nvPr/>
        </p:nvSpPr>
        <p:spPr>
          <a:xfrm>
            <a:off x="587829" y="5830669"/>
            <a:ext cx="66743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Solution: </a:t>
            </a:r>
          </a:p>
          <a:p>
            <a:r>
              <a:rPr lang="en-US" b="1" dirty="0"/>
              <a:t>Probe the parameters that could change concentration dependency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D0618-2F30-1D43-9E56-DB9F6F7594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0" y="2973861"/>
            <a:ext cx="4209945" cy="243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4197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1FF60C-4F5C-BA42-A925-F10745D39949}"/>
              </a:ext>
            </a:extLst>
          </p:cNvPr>
          <p:cNvSpPr/>
          <p:nvPr/>
        </p:nvSpPr>
        <p:spPr>
          <a:xfrm>
            <a:off x="609600" y="381000"/>
            <a:ext cx="3345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data.kon_1 = data.kon_1*1e-3;</a:t>
            </a:r>
            <a:endParaRPr lang="it" dirty="0">
              <a:effectLst/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E6806A-9523-8145-A76B-D7B850220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66800"/>
            <a:ext cx="3962400" cy="2971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1E0764-6E84-CA44-B90B-5A2D9FA7C7D2}"/>
              </a:ext>
            </a:extLst>
          </p:cNvPr>
          <p:cNvSpPr/>
          <p:nvPr/>
        </p:nvSpPr>
        <p:spPr>
          <a:xfrm>
            <a:off x="4718050" y="381000"/>
            <a:ext cx="3260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data.koff_1 = data.koff_1*1e3;</a:t>
            </a:r>
            <a:endParaRPr lang="it" dirty="0">
              <a:effectLst/>
              <a:latin typeface="Helvetica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56E20D-5B23-504B-999E-76B2B211B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063" y="1029789"/>
            <a:ext cx="3814143" cy="3008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EC5476-3E43-7042-8CB4-1059B89758DF}"/>
              </a:ext>
            </a:extLst>
          </p:cNvPr>
          <p:cNvSpPr txBox="1"/>
          <p:nvPr/>
        </p:nvSpPr>
        <p:spPr>
          <a:xfrm>
            <a:off x="457200" y="4359422"/>
            <a:ext cx="815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other parameters do not seem to affect the concentration dependence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Why are the AUC inversely related with [gf]? </a:t>
            </a:r>
          </a:p>
        </p:txBody>
      </p:sp>
    </p:spTree>
    <p:extLst>
      <p:ext uri="{BB962C8B-B14F-4D97-AF65-F5344CB8AC3E}">
        <p14:creationId xmlns:p14="http://schemas.microsoft.com/office/powerpoint/2010/main" val="3719658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9505EF-23D8-1A48-AB47-D03E912966DB}"/>
              </a:ext>
            </a:extLst>
          </p:cNvPr>
          <p:cNvSpPr txBox="1"/>
          <p:nvPr/>
        </p:nvSpPr>
        <p:spPr>
          <a:xfrm>
            <a:off x="192437" y="172385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Plot intermediate species to find out the reasons.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7DA1A1-510E-4948-A65B-2B09CC871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289"/>
            <a:ext cx="9144000" cy="53222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82F8185-B3EF-294C-9F94-16AB74926AA5}"/>
              </a:ext>
            </a:extLst>
          </p:cNvPr>
          <p:cNvSpPr/>
          <p:nvPr/>
        </p:nvSpPr>
        <p:spPr>
          <a:xfrm>
            <a:off x="2866449" y="556957"/>
            <a:ext cx="3345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data.kon_1 = data.kon_1*1e-3;</a:t>
            </a:r>
            <a:endParaRPr lang="it" dirty="0">
              <a:effectLst/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1DF7DA-5CCA-CF40-BF41-F74B741B1C2B}"/>
              </a:ext>
            </a:extLst>
          </p:cNvPr>
          <p:cNvSpPr/>
          <p:nvPr/>
        </p:nvSpPr>
        <p:spPr>
          <a:xfrm>
            <a:off x="2984130" y="3576519"/>
            <a:ext cx="326076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data.koff_1 = data.koff_1*1e3;</a:t>
            </a:r>
            <a:endParaRPr lang="it" dirty="0">
              <a:effectLst/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C6A9B3-59B9-574D-8EC1-0174686192B3}"/>
              </a:ext>
            </a:extLst>
          </p:cNvPr>
          <p:cNvSpPr txBox="1"/>
          <p:nvPr/>
        </p:nvSpPr>
        <p:spPr>
          <a:xfrm>
            <a:off x="216386" y="6240475"/>
            <a:ext cx="6067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DGFR-</a:t>
            </a:r>
            <a:r>
              <a:rPr lang="en-US" dirty="0" err="1"/>
              <a:t>GFRp</a:t>
            </a:r>
            <a:r>
              <a:rPr lang="en-US" dirty="0"/>
              <a:t> seems to be good in concentration dependence. </a:t>
            </a:r>
          </a:p>
          <a:p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We need to allow </a:t>
            </a:r>
            <a:r>
              <a:rPr lang="en-US" dirty="0" err="1"/>
              <a:t>fyn_act</a:t>
            </a:r>
            <a:r>
              <a:rPr lang="en-US" dirty="0"/>
              <a:t> to also </a:t>
            </a:r>
            <a:r>
              <a:rPr lang="en-US" dirty="0" err="1"/>
              <a:t>endocytos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66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813131"/>
            <a:ext cx="4309199" cy="32318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287449"/>
            <a:ext cx="5181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&gt;&gt; cd /Users/</a:t>
            </a:r>
            <a:r>
              <a:rPr lang="en-US" b="1" dirty="0" err="1"/>
              <a:t>kathylu</a:t>
            </a:r>
            <a:r>
              <a:rPr lang="en-US" b="1" dirty="0"/>
              <a:t>/Documents/</a:t>
            </a:r>
            <a:r>
              <a:rPr lang="en-US" b="1" dirty="0" err="1"/>
              <a:t>sof</a:t>
            </a:r>
            <a:r>
              <a:rPr lang="en-US" b="1" dirty="0"/>
              <a:t>/</a:t>
            </a:r>
            <a:r>
              <a:rPr lang="en-US" b="1" dirty="0" err="1"/>
              <a:t>odesys</a:t>
            </a:r>
            <a:r>
              <a:rPr lang="en-US" b="1" dirty="0"/>
              <a:t>/app</a:t>
            </a:r>
          </a:p>
          <a:p>
            <a:r>
              <a:rPr lang="en-US" b="1" dirty="0"/>
              <a:t>&gt;&gt; </a:t>
            </a:r>
            <a:r>
              <a:rPr lang="nn-NO" b="1" dirty="0"/>
              <a:t>data = </a:t>
            </a:r>
            <a:r>
              <a:rPr lang="nn-NO" b="1" dirty="0" err="1"/>
              <a:t>fyn_gf_init_data</a:t>
            </a:r>
            <a:r>
              <a:rPr lang="nn-NO" b="1" dirty="0"/>
              <a:t>('egfr_huang_v2');</a:t>
            </a:r>
            <a:endParaRPr lang="en-US" dirty="0"/>
          </a:p>
          <a:p>
            <a:r>
              <a:rPr lang="en-US" b="1" dirty="0"/>
              <a:t>&gt;&gt; </a:t>
            </a:r>
            <a:r>
              <a:rPr lang="en-US" b="1" dirty="0" err="1"/>
              <a:t>batch_fyn_gf</a:t>
            </a:r>
            <a:r>
              <a:rPr lang="en-US" b="1" dirty="0"/>
              <a:t>(data);</a:t>
            </a:r>
          </a:p>
          <a:p>
            <a:r>
              <a:rPr lang="en-US" b="1" dirty="0"/>
              <a:t>&gt;&gt; data = </a:t>
            </a:r>
            <a:r>
              <a:rPr lang="en-US" b="1" dirty="0" err="1"/>
              <a:t>fyn_gf_init_data</a:t>
            </a:r>
            <a:r>
              <a:rPr lang="en-US" b="1" dirty="0"/>
              <a:t>('</a:t>
            </a:r>
            <a:r>
              <a:rPr lang="en-US" b="1" dirty="0" err="1"/>
              <a:t>exp_hela_egf</a:t>
            </a:r>
            <a:r>
              <a:rPr lang="en-US" b="1" dirty="0"/>
              <a:t>');</a:t>
            </a:r>
          </a:p>
          <a:p>
            <a:r>
              <a:rPr lang="en-US" b="1" dirty="0"/>
              <a:t>&gt;&gt; </a:t>
            </a:r>
            <a:r>
              <a:rPr lang="en-US" b="1" dirty="0" err="1"/>
              <a:t>batch_fyn_gf</a:t>
            </a:r>
            <a:r>
              <a:rPr lang="en-US" b="1" dirty="0"/>
              <a:t>(data);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600" y="2743200"/>
            <a:ext cx="4440599" cy="33255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39800" y="1210779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Input data</a:t>
            </a:r>
          </a:p>
        </p:txBody>
      </p:sp>
    </p:spTree>
    <p:extLst>
      <p:ext uri="{BB962C8B-B14F-4D97-AF65-F5344CB8AC3E}">
        <p14:creationId xmlns:p14="http://schemas.microsoft.com/office/powerpoint/2010/main" val="3053047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02EFE1-1059-BC4A-BD41-7C508F2F8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683" y="917580"/>
            <a:ext cx="8404634" cy="457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2BCB9A-E92B-614F-8CA7-390CB86BC30B}"/>
              </a:ext>
            </a:extLst>
          </p:cNvPr>
          <p:cNvSpPr txBox="1"/>
          <p:nvPr/>
        </p:nvSpPr>
        <p:spPr>
          <a:xfrm>
            <a:off x="192437" y="172385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Run </a:t>
            </a:r>
            <a:r>
              <a:rPr lang="en-US" b="1" dirty="0" err="1"/>
              <a:t>fyn_gf_model_nodeg</a:t>
            </a:r>
            <a:r>
              <a:rPr lang="en-US" b="1" dirty="0"/>
              <a:t>() with </a:t>
            </a:r>
            <a:r>
              <a:rPr lang="en-US" b="1" dirty="0" err="1"/>
              <a:t>fyn_endo</a:t>
            </a:r>
            <a:r>
              <a:rPr lang="en-US" b="1" dirty="0"/>
              <a:t> set to 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53492F-E2BB-744E-8E3C-DCBF4FDEB02A}"/>
              </a:ext>
            </a:extLst>
          </p:cNvPr>
          <p:cNvSpPr/>
          <p:nvPr/>
        </p:nvSpPr>
        <p:spPr>
          <a:xfrm>
            <a:off x="2866449" y="548248"/>
            <a:ext cx="3345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data.kon_1 = data.kon_1*1e-3;</a:t>
            </a:r>
            <a:endParaRPr lang="it" dirty="0">
              <a:effectLst/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D04E61-3ECE-9D45-AD98-BD65E5E010DD}"/>
              </a:ext>
            </a:extLst>
          </p:cNvPr>
          <p:cNvSpPr/>
          <p:nvPr/>
        </p:nvSpPr>
        <p:spPr>
          <a:xfrm>
            <a:off x="2438400" y="5489580"/>
            <a:ext cx="326076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data.koff_1 = data.koff_1*1e3;</a:t>
            </a:r>
            <a:endParaRPr lang="it" dirty="0">
              <a:effectLst/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219AC9-4641-6541-A162-FC1A56541D2D}"/>
              </a:ext>
            </a:extLst>
          </p:cNvPr>
          <p:cNvSpPr txBox="1"/>
          <p:nvPr/>
        </p:nvSpPr>
        <p:spPr>
          <a:xfrm>
            <a:off x="337026" y="6039284"/>
            <a:ext cx="8404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Conclusion:</a:t>
            </a:r>
            <a:r>
              <a:rPr lang="en-US" dirty="0"/>
              <a:t> koff_1 seems to be a better target parameter since kon_1 changes the activation speed of the kinase, which was not observed in the experiment</a:t>
            </a:r>
          </a:p>
        </p:txBody>
      </p:sp>
    </p:spTree>
    <p:extLst>
      <p:ext uri="{BB962C8B-B14F-4D97-AF65-F5344CB8AC3E}">
        <p14:creationId xmlns:p14="http://schemas.microsoft.com/office/powerpoint/2010/main" val="39803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7AFB5E-5885-4747-BD9D-07D241681E49}"/>
              </a:ext>
            </a:extLst>
          </p:cNvPr>
          <p:cNvSpPr txBox="1"/>
          <p:nvPr/>
        </p:nvSpPr>
        <p:spPr>
          <a:xfrm>
            <a:off x="1219200" y="381000"/>
            <a:ext cx="502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Made corrections to the model</a:t>
            </a:r>
          </a:p>
          <a:p>
            <a:r>
              <a:rPr lang="en-US" dirty="0"/>
              <a:t>Need to re-optimize “scale”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39DB7B-2096-AD41-A40C-C6DA325FB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219200"/>
            <a:ext cx="3581400" cy="1435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4DA5BF-36EC-1541-AD82-BFBD20634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1219200"/>
            <a:ext cx="3530600" cy="116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5A970C-9748-BD46-9633-6D0770D2B742}"/>
              </a:ext>
            </a:extLst>
          </p:cNvPr>
          <p:cNvSpPr txBox="1"/>
          <p:nvPr/>
        </p:nvSpPr>
        <p:spPr>
          <a:xfrm>
            <a:off x="190500" y="3048000"/>
            <a:ext cx="876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model = </a:t>
            </a:r>
            <a:r>
              <a:rPr lang="en-US" dirty="0" err="1"/>
              <a:t>fyn_gf_model_nodeg</a:t>
            </a:r>
            <a:r>
              <a:rPr lang="en-US" dirty="0"/>
              <a:t>('</a:t>
            </a:r>
            <a:r>
              <a:rPr lang="en-US" dirty="0" err="1"/>
              <a:t>complex_ode_nodeg</a:t>
            </a:r>
            <a:r>
              <a:rPr lang="en-US" dirty="0"/>
              <a:t>', '</a:t>
            </a:r>
            <a:r>
              <a:rPr lang="en-US" dirty="0" err="1"/>
              <a:t>best_fit</a:t>
            </a:r>
            <a:r>
              <a:rPr lang="en-US" dirty="0"/>
              <a:t>', 1, '</a:t>
            </a:r>
            <a:r>
              <a:rPr lang="en-US" dirty="0" err="1"/>
              <a:t>fyn_endo</a:t>
            </a:r>
            <a:r>
              <a:rPr lang="en-US" dirty="0"/>
              <a:t>', 11);</a:t>
            </a:r>
          </a:p>
          <a:p>
            <a:r>
              <a:rPr lang="en-US" dirty="0"/>
              <a:t>&gt;&gt; </a:t>
            </a:r>
            <a:r>
              <a:rPr lang="en-US" dirty="0" err="1"/>
              <a:t>batch_fyn_gf</a:t>
            </a:r>
            <a:r>
              <a:rPr lang="en-US" dirty="0"/>
              <a:t>(</a:t>
            </a:r>
            <a:r>
              <a:rPr lang="en-US" dirty="0" err="1"/>
              <a:t>model.data</a:t>
            </a:r>
            <a:r>
              <a:rPr lang="en-US" dirty="0"/>
              <a:t>, '</a:t>
            </a:r>
            <a:r>
              <a:rPr lang="en-US" dirty="0" err="1"/>
              <a:t>rhs_function</a:t>
            </a:r>
            <a:r>
              <a:rPr lang="en-US" dirty="0"/>
              <a:t>', </a:t>
            </a:r>
            <a:r>
              <a:rPr lang="en-US" dirty="0" err="1"/>
              <a:t>model.rhs</a:t>
            </a:r>
            <a:r>
              <a:rPr lang="en-US" dirty="0"/>
              <a:t>, 'y0', model.data.y0, ...</a:t>
            </a:r>
          </a:p>
          <a:p>
            <a:r>
              <a:rPr lang="en-US" dirty="0"/>
              <a:t>'</a:t>
            </a:r>
            <a:r>
              <a:rPr lang="en-US" dirty="0" err="1"/>
              <a:t>output_function</a:t>
            </a:r>
            <a:r>
              <a:rPr lang="en-US" dirty="0"/>
              <a:t>', </a:t>
            </a:r>
            <a:r>
              <a:rPr lang="en-US" dirty="0" err="1"/>
              <a:t>model.output</a:t>
            </a:r>
            <a:r>
              <a:rPr lang="en-US" dirty="0"/>
              <a:t>);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DB6B40-DFD0-5845-9971-606570991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95750"/>
            <a:ext cx="3683000" cy="27622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FD3930-F1A2-E64F-8658-C71453DE91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7200" y="4095750"/>
            <a:ext cx="3683000" cy="27622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F4830A-3D27-8F49-8224-A78A065528DD}"/>
              </a:ext>
            </a:extLst>
          </p:cNvPr>
          <p:cNvSpPr txBox="1"/>
          <p:nvPr/>
        </p:nvSpPr>
        <p:spPr>
          <a:xfrm>
            <a:off x="5105400" y="37338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 test run at 50 ng/ml</a:t>
            </a:r>
          </a:p>
        </p:txBody>
      </p:sp>
    </p:spTree>
    <p:extLst>
      <p:ext uri="{BB962C8B-B14F-4D97-AF65-F5344CB8AC3E}">
        <p14:creationId xmlns:p14="http://schemas.microsoft.com/office/powerpoint/2010/main" val="29903889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30254E-D48E-074D-AA00-6430C1FF179E}"/>
              </a:ext>
            </a:extLst>
          </p:cNvPr>
          <p:cNvSpPr txBox="1"/>
          <p:nvPr/>
        </p:nvSpPr>
        <p:spPr>
          <a:xfrm>
            <a:off x="228600" y="11438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1118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E9E23F-D604-F742-BC57-077164383FD3}"/>
              </a:ext>
            </a:extLst>
          </p:cNvPr>
          <p:cNvSpPr txBox="1"/>
          <p:nvPr/>
        </p:nvSpPr>
        <p:spPr>
          <a:xfrm>
            <a:off x="5675811" y="2510135"/>
            <a:ext cx="332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Estimated biosensor activation is 9.142% out of 200 </a:t>
            </a:r>
            <a:r>
              <a:rPr lang="en-US" dirty="0" err="1"/>
              <a:t>nM</a:t>
            </a:r>
            <a:r>
              <a:rPr lang="en-US" dirty="0"/>
              <a:t>, which is about 18.28 </a:t>
            </a:r>
            <a:r>
              <a:rPr lang="en-US" dirty="0" err="1"/>
              <a:t>nM.</a:t>
            </a:r>
            <a:r>
              <a:rPr lang="en-US" dirty="0"/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D226090-8B49-BE46-BE97-06B255D83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441" y="440872"/>
            <a:ext cx="5422641" cy="25920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A8DA71-6451-E745-99CF-D9AB80A3B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329" y="576579"/>
            <a:ext cx="3449377" cy="157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025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10E643-E3EC-6B46-B751-14388036A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04800"/>
            <a:ext cx="3657600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C40FFE-FC45-2B41-B960-F71881950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124200"/>
            <a:ext cx="3810000" cy="2362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3D7861-0623-B241-A684-F7E3207B79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76200"/>
            <a:ext cx="3098800" cy="2324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70A556-F9E8-A548-B466-0BCF8831BFDC}"/>
              </a:ext>
            </a:extLst>
          </p:cNvPr>
          <p:cNvSpPr txBox="1"/>
          <p:nvPr/>
        </p:nvSpPr>
        <p:spPr>
          <a:xfrm>
            <a:off x="5257800" y="24003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Multiple output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02E48-FC38-1B4C-AB70-64BA207D089D}"/>
              </a:ext>
            </a:extLst>
          </p:cNvPr>
          <p:cNvSpPr txBox="1"/>
          <p:nvPr/>
        </p:nvSpPr>
        <p:spPr>
          <a:xfrm>
            <a:off x="914400" y="74645"/>
            <a:ext cx="2773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Concentration dependence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846F59-D486-6949-AD36-23FEECEDD735}"/>
              </a:ext>
            </a:extLst>
          </p:cNvPr>
          <p:cNvSpPr txBox="1"/>
          <p:nvPr/>
        </p:nvSpPr>
        <p:spPr>
          <a:xfrm>
            <a:off x="5257800" y="3257372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Good concentration dependence</a:t>
            </a:r>
            <a:r>
              <a:rPr lang="en-US" dirty="0"/>
              <a:t>, but sensor and active </a:t>
            </a:r>
            <a:r>
              <a:rPr lang="en-US" dirty="0" err="1"/>
              <a:t>fyn</a:t>
            </a:r>
            <a:r>
              <a:rPr lang="en-US" dirty="0"/>
              <a:t> has a big difference. </a:t>
            </a:r>
          </a:p>
        </p:txBody>
      </p:sp>
    </p:spTree>
    <p:extLst>
      <p:ext uri="{BB962C8B-B14F-4D97-AF65-F5344CB8AC3E}">
        <p14:creationId xmlns:p14="http://schemas.microsoft.com/office/powerpoint/2010/main" val="6226158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D9ED2E-15AA-444C-94D8-C68B4CFEA515}"/>
              </a:ext>
            </a:extLst>
          </p:cNvPr>
          <p:cNvSpPr txBox="1"/>
          <p:nvPr/>
        </p:nvSpPr>
        <p:spPr>
          <a:xfrm>
            <a:off x="762000" y="22860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Optimized a good set of parameters for single concentration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9DF83-A6CD-AA46-A535-990998ECF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143000"/>
            <a:ext cx="3776133" cy="283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B2E88DC-4420-A449-A768-73161BAC2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2" y="1219200"/>
            <a:ext cx="34544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883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112322"/>
            <a:ext cx="4886245" cy="36646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0854" y="1281898"/>
            <a:ext cx="4440599" cy="332553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908654" y="968677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Input data</a:t>
            </a:r>
          </a:p>
        </p:txBody>
      </p:sp>
    </p:spTree>
    <p:extLst>
      <p:ext uri="{BB962C8B-B14F-4D97-AF65-F5344CB8AC3E}">
        <p14:creationId xmlns:p14="http://schemas.microsoft.com/office/powerpoint/2010/main" val="2134048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44D2DF-6F68-784C-B7A7-93815640A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590800"/>
            <a:ext cx="4440599" cy="332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02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228600"/>
            <a:ext cx="9017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040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4042" y="3810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egf</a:t>
            </a:r>
            <a:r>
              <a:rPr lang="en-US" dirty="0"/>
              <a:t>] = 10 ng/</a:t>
            </a:r>
            <a:r>
              <a:rPr lang="en-US" dirty="0" err="1"/>
              <a:t>ul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76" y="1319299"/>
            <a:ext cx="2496904" cy="11182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94976"/>
            <a:ext cx="2763162" cy="23613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2476" y="3396734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egf</a:t>
            </a:r>
            <a:r>
              <a:rPr lang="en-US" dirty="0"/>
              <a:t>] = 25 ng/</a:t>
            </a:r>
            <a:r>
              <a:rPr lang="en-US" dirty="0" err="1"/>
              <a:t>ul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42" y="4038600"/>
            <a:ext cx="2832339" cy="16342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1400" y="3581400"/>
            <a:ext cx="2684293" cy="21187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65693" y="196334"/>
            <a:ext cx="264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Simulations: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310821" y="565666"/>
            <a:ext cx="27154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EGF_1 : 0.0001681 </a:t>
            </a:r>
            <a:r>
              <a:rPr lang="en-US" dirty="0" err="1"/>
              <a:t>uM</a:t>
            </a:r>
            <a:endParaRPr lang="en-US" dirty="0"/>
          </a:p>
          <a:p>
            <a:r>
              <a:rPr lang="en-US" dirty="0"/>
              <a:t>EGF_5 : 0.0007766 </a:t>
            </a:r>
            <a:r>
              <a:rPr lang="en-US" dirty="0" err="1"/>
              <a:t>uM</a:t>
            </a:r>
            <a:br>
              <a:rPr lang="en-US" dirty="0"/>
            </a:br>
            <a:r>
              <a:rPr lang="en-US" dirty="0"/>
              <a:t>EGF_10 : 0.0015316 </a:t>
            </a:r>
            <a:r>
              <a:rPr lang="en-US" dirty="0" err="1"/>
              <a:t>uM</a:t>
            </a:r>
            <a:endParaRPr lang="en-US" dirty="0"/>
          </a:p>
          <a:p>
            <a:r>
              <a:rPr lang="en-US" dirty="0"/>
              <a:t>EGF_25: 0.0040496 </a:t>
            </a:r>
            <a:r>
              <a:rPr lang="en-US" dirty="0" err="1"/>
              <a:t>uM</a:t>
            </a:r>
            <a:r>
              <a:rPr lang="en-US" dirty="0"/>
              <a:t> </a:t>
            </a:r>
          </a:p>
          <a:p>
            <a:r>
              <a:rPr lang="en-US" dirty="0"/>
              <a:t>EGF_50 : 0.0080816 </a:t>
            </a:r>
            <a:r>
              <a:rPr lang="en-US" dirty="0" err="1"/>
              <a:t>uM</a:t>
            </a:r>
            <a:endParaRPr lang="en-US" dirty="0"/>
          </a:p>
          <a:p>
            <a:r>
              <a:rPr lang="en-US" dirty="0"/>
              <a:t>EGF_100 : 0.0161466 </a:t>
            </a:r>
            <a:r>
              <a:rPr lang="en-US" dirty="0" err="1"/>
              <a:t>uM</a:t>
            </a:r>
            <a:endParaRPr lang="en-US" dirty="0"/>
          </a:p>
          <a:p>
            <a:r>
              <a:rPr lang="en-US" dirty="0"/>
              <a:t>EGF_500 : 0.0806666 </a:t>
            </a:r>
            <a:r>
              <a:rPr lang="en-US" dirty="0" err="1"/>
              <a:t>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386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3234" y="272534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egf</a:t>
            </a:r>
            <a:r>
              <a:rPr lang="en-US" dirty="0"/>
              <a:t>] = 500 ng/</a:t>
            </a:r>
            <a:r>
              <a:rPr lang="en-US" dirty="0" err="1"/>
              <a:t>ul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5800" y="3200400"/>
            <a:ext cx="419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Conclusion: divide the concentration by 500.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104" y="834367"/>
            <a:ext cx="2907059" cy="222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96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06CA8D-2D5E-B447-866F-1FC6987A1914}"/>
              </a:ext>
            </a:extLst>
          </p:cNvPr>
          <p:cNvSpPr txBox="1"/>
          <p:nvPr/>
        </p:nvSpPr>
        <p:spPr>
          <a:xfrm>
            <a:off x="628649" y="291090"/>
            <a:ext cx="78866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Optimization (11/2/2019)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29702D-4D5B-A54D-AB8E-093D2C098D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4600" y="3042169"/>
            <a:ext cx="5105400" cy="38257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F30EBB-AA61-1546-9DB3-A62C7F73DF3C}"/>
              </a:ext>
            </a:extLst>
          </p:cNvPr>
          <p:cNvSpPr txBox="1"/>
          <p:nvPr/>
        </p:nvSpPr>
        <p:spPr>
          <a:xfrm>
            <a:off x="1143000" y="1371600"/>
            <a:ext cx="624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/Users/</a:t>
            </a:r>
            <a:r>
              <a:rPr lang="en-US" dirty="0" err="1"/>
              <a:t>kathylu</a:t>
            </a:r>
            <a:r>
              <a:rPr lang="en-US" dirty="0"/>
              <a:t>/Documents/</a:t>
            </a:r>
            <a:r>
              <a:rPr lang="en-US" dirty="0" err="1"/>
              <a:t>sof</a:t>
            </a:r>
            <a:r>
              <a:rPr lang="en-US" dirty="0"/>
              <a:t>/</a:t>
            </a:r>
            <a:r>
              <a:rPr lang="en-US" dirty="0" err="1"/>
              <a:t>odesys</a:t>
            </a:r>
            <a:r>
              <a:rPr lang="en-US" dirty="0"/>
              <a:t>/app/opt</a:t>
            </a:r>
          </a:p>
          <a:p>
            <a:r>
              <a:rPr lang="en-US" dirty="0"/>
              <a:t>&gt;&gt; </a:t>
            </a:r>
            <a:r>
              <a:rPr lang="en-US" dirty="0" err="1"/>
              <a:t>test_optimize</a:t>
            </a:r>
            <a:r>
              <a:rPr lang="en-US" dirty="0"/>
              <a:t>;</a:t>
            </a:r>
          </a:p>
          <a:p>
            <a:r>
              <a:rPr lang="en-US" dirty="0"/>
              <a:t>Solution 1:</a:t>
            </a:r>
          </a:p>
          <a:p>
            <a:r>
              <a:rPr lang="en-US" dirty="0"/>
              <a:t>   -5.2813    4.6815    0.3299</a:t>
            </a:r>
          </a:p>
          <a:p>
            <a:r>
              <a:rPr lang="en-US" dirty="0"/>
              <a:t>Solution 2:</a:t>
            </a:r>
          </a:p>
          <a:p>
            <a:r>
              <a:rPr lang="en-US" dirty="0"/>
              <a:t>   -0.8210    0.6696    0.7626</a:t>
            </a:r>
          </a:p>
        </p:txBody>
      </p:sp>
    </p:spTree>
    <p:extLst>
      <p:ext uri="{BB962C8B-B14F-4D97-AF65-F5344CB8AC3E}">
        <p14:creationId xmlns:p14="http://schemas.microsoft.com/office/powerpoint/2010/main" val="1979168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27888</TotalTime>
  <Words>1608</Words>
  <Application>Microsoft Macintosh PowerPoint</Application>
  <PresentationFormat>On-screen Show (4:3)</PresentationFormat>
  <Paragraphs>194</Paragraphs>
  <Slides>34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Helvetica</vt:lpstr>
      <vt:lpstr>Office Theme</vt:lpstr>
      <vt:lpstr>ODE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ODE system</dc:title>
  <dc:creator>Lu, Kathy</dc:creator>
  <cp:lastModifiedBy>Lu, Kathy</cp:lastModifiedBy>
  <cp:revision>146</cp:revision>
  <dcterms:created xsi:type="dcterms:W3CDTF">2019-11-03T03:59:59Z</dcterms:created>
  <dcterms:modified xsi:type="dcterms:W3CDTF">2019-11-27T01:36:44Z</dcterms:modified>
</cp:coreProperties>
</file>